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notesMasterIdLst>
    <p:notesMasterId r:id="rId11"/>
  </p:notesMasterIdLst>
  <p:sldIdLst>
    <p:sldId id="275" r:id="rId5"/>
    <p:sldId id="278" r:id="rId6"/>
    <p:sldId id="279" r:id="rId7"/>
    <p:sldId id="280" r:id="rId8"/>
    <p:sldId id="281" r:id="rId9"/>
    <p:sldId id="282" r:id="rId10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015F"/>
    <a:srgbClr val="FB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7748D-F00A-44D5-9C88-3F22923BFEBA}" v="68" dt="2020-05-21T15:58:42.246"/>
    <p1510:client id="{6D5D88FF-4E06-25BB-0303-3F449B45382A}" v="71" dt="2020-06-10T10:58:54.879"/>
    <p1510:client id="{887AB76B-6A75-8D49-918A-B14711DE6D69}" v="5" dt="2020-05-22T08:45:44.512"/>
    <p1510:client id="{9B87530D-F3D8-8393-EAD5-6E6A2106E5CC}" v="21" dt="2020-06-10T14:21:47.356"/>
    <p1510:client id="{E11BCF10-A58C-421C-A864-159694D3C083}" v="240" dt="2020-05-21T14:55:06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4796" autoAdjust="0"/>
  </p:normalViewPr>
  <p:slideViewPr>
    <p:cSldViewPr snapToGrid="0">
      <p:cViewPr varScale="1">
        <p:scale>
          <a:sx n="89" d="100"/>
          <a:sy n="89" d="100"/>
        </p:scale>
        <p:origin x="-2120" y="-96"/>
      </p:cViewPr>
      <p:guideLst>
        <p:guide orient="horz" pos="2267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133938516113"/>
          <c:y val="0.0652909302158199"/>
          <c:w val="0.451342002212655"/>
          <c:h val="0.869418139568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1"/>
            </a:solidFill>
            <a:ln w="920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Distancia de seguridad</c:v>
                </c:pt>
                <c:pt idx="1">
                  <c:v>Horarios de salidas</c:v>
                </c:pt>
                <c:pt idx="2">
                  <c:v>Uso de mascarillas</c:v>
                </c:pt>
                <c:pt idx="3">
                  <c:v>Entrada en establecimientos</c:v>
                </c:pt>
                <c:pt idx="4">
                  <c:v>Normas de higiene establecimientos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0.96</c:v>
                </c:pt>
                <c:pt idx="1">
                  <c:v>0.95</c:v>
                </c:pt>
                <c:pt idx="2">
                  <c:v>0.94</c:v>
                </c:pt>
                <c:pt idx="3">
                  <c:v>0.97</c:v>
                </c:pt>
                <c:pt idx="4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9-414A-A6BF-7922749B87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5"/>
        <c:axId val="-2099407192"/>
        <c:axId val="-2099582168"/>
      </c:barChart>
      <c:catAx>
        <c:axId val="-2099407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99582168"/>
        <c:crosses val="autoZero"/>
        <c:auto val="1"/>
        <c:lblAlgn val="ctr"/>
        <c:lblOffset val="100"/>
        <c:noMultiLvlLbl val="0"/>
      </c:catAx>
      <c:valAx>
        <c:axId val="-2099582168"/>
        <c:scaling>
          <c:orientation val="minMax"/>
          <c:max val="1.2"/>
          <c:min val="0.0"/>
        </c:scaling>
        <c:delete val="1"/>
        <c:axPos val="b"/>
        <c:numFmt formatCode="0%" sourceLinked="1"/>
        <c:majorTickMark val="out"/>
        <c:minorTickMark val="none"/>
        <c:tickLblPos val="nextTo"/>
        <c:crossAx val="-209940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2398393753472"/>
          <c:y val="0.0652909302158199"/>
          <c:w val="0.384077546975296"/>
          <c:h val="0.869418139568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1"/>
            </a:solidFill>
            <a:ln w="920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Distancia de seguridad</c:v>
                </c:pt>
                <c:pt idx="1">
                  <c:v>Horarios de salidas</c:v>
                </c:pt>
                <c:pt idx="2">
                  <c:v>Uso de mascarillas</c:v>
                </c:pt>
                <c:pt idx="3">
                  <c:v>Entrada en establecimientos</c:v>
                </c:pt>
                <c:pt idx="4">
                  <c:v>Normas de higiene establecimientos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0.38</c:v>
                </c:pt>
                <c:pt idx="1">
                  <c:v>0.54</c:v>
                </c:pt>
                <c:pt idx="2">
                  <c:v>0.65</c:v>
                </c:pt>
                <c:pt idx="3">
                  <c:v>0.71</c:v>
                </c:pt>
                <c:pt idx="4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D-444A-BAB4-CAE0BF8B81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5"/>
        <c:axId val="-2115228808"/>
        <c:axId val="-2115314888"/>
      </c:barChart>
      <c:catAx>
        <c:axId val="-2115228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5314888"/>
        <c:crosses val="autoZero"/>
        <c:auto val="1"/>
        <c:lblAlgn val="ctr"/>
        <c:lblOffset val="100"/>
        <c:noMultiLvlLbl val="0"/>
      </c:catAx>
      <c:valAx>
        <c:axId val="-21153148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522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630454254718"/>
          <c:y val="0.111371504295412"/>
          <c:w val="0.698369545745282"/>
          <c:h val="0.4198316667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Streaming</c:v>
                </c:pt>
              </c:strCache>
            </c:strRef>
          </c:tx>
          <c:spPr>
            <a:solidFill>
              <a:schemeClr val="tx1"/>
            </a:solidFill>
            <a:ln w="920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Gen Z</c:v>
                </c:pt>
                <c:pt idx="1">
                  <c:v>Millennials</c:v>
                </c:pt>
                <c:pt idx="2">
                  <c:v>Gen X</c:v>
                </c:pt>
                <c:pt idx="3">
                  <c:v>Baby Boomers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0.64</c:v>
                </c:pt>
                <c:pt idx="1">
                  <c:v>0.57</c:v>
                </c:pt>
                <c:pt idx="2">
                  <c:v>0.54</c:v>
                </c:pt>
                <c:pt idx="3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3C-4C3A-88AB-803AAF7687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5"/>
        <c:axId val="-2130679304"/>
        <c:axId val="2070337080"/>
      </c:barChart>
      <c:catAx>
        <c:axId val="-213067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0337080"/>
        <c:crosses val="autoZero"/>
        <c:auto val="1"/>
        <c:lblAlgn val="ctr"/>
        <c:lblOffset val="100"/>
        <c:noMultiLvlLbl val="0"/>
      </c:catAx>
      <c:valAx>
        <c:axId val="20703370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3067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630454254718"/>
          <c:y val="0.12892148915756"/>
          <c:w val="0.698369545745282"/>
          <c:h val="0.402281684787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Video online</c:v>
                </c:pt>
              </c:strCache>
            </c:strRef>
          </c:tx>
          <c:spPr>
            <a:solidFill>
              <a:schemeClr val="tx1"/>
            </a:solidFill>
            <a:ln w="920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Gen Z</c:v>
                </c:pt>
                <c:pt idx="1">
                  <c:v>Millennials</c:v>
                </c:pt>
                <c:pt idx="2">
                  <c:v>Gen X</c:v>
                </c:pt>
                <c:pt idx="3">
                  <c:v>Baby Boomers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0.57</c:v>
                </c:pt>
                <c:pt idx="1">
                  <c:v>0.46</c:v>
                </c:pt>
                <c:pt idx="2">
                  <c:v>0.39</c:v>
                </c:pt>
                <c:pt idx="3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B1-455E-B7FD-6217CC47D1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5"/>
        <c:axId val="-2099455432"/>
        <c:axId val="-2099478936"/>
      </c:barChart>
      <c:catAx>
        <c:axId val="-209945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9478936"/>
        <c:crosses val="autoZero"/>
        <c:auto val="1"/>
        <c:lblAlgn val="ctr"/>
        <c:lblOffset val="100"/>
        <c:noMultiLvlLbl val="0"/>
      </c:catAx>
      <c:valAx>
        <c:axId val="-2099478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9945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630454254718"/>
          <c:y val="0.111371504295412"/>
          <c:w val="0.698369545745282"/>
          <c:h val="0.41983166675872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5"/>
        <c:axId val="-2099439304"/>
        <c:axId val="-2099414520"/>
      </c:barChart>
      <c:catAx>
        <c:axId val="-209943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9414520"/>
        <c:crosses val="autoZero"/>
        <c:auto val="1"/>
        <c:lblAlgn val="ctr"/>
        <c:lblOffset val="100"/>
        <c:noMultiLvlLbl val="0"/>
      </c:catAx>
      <c:valAx>
        <c:axId val="-2099414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9943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630454254718"/>
          <c:y val="0.12892148915756"/>
          <c:w val="0.698369545745282"/>
          <c:h val="0.402281684787802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5"/>
        <c:axId val="-2099395448"/>
        <c:axId val="-2099336840"/>
      </c:barChart>
      <c:catAx>
        <c:axId val="-2099395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9336840"/>
        <c:crosses val="autoZero"/>
        <c:auto val="1"/>
        <c:lblAlgn val="ctr"/>
        <c:lblOffset val="100"/>
        <c:noMultiLvlLbl val="0"/>
      </c:catAx>
      <c:valAx>
        <c:axId val="-20993368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9939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6884C-F506-4088-BEBA-13FFE7AD742B}" type="datetimeFigureOut">
              <a:rPr lang="es-ES" smtClean="0"/>
              <a:t>10/06/20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8D62-F199-4F2E-98F3-53F0470494B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85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E80B1486-71DA-FC43-83F2-73B18827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0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32" y="469444"/>
            <a:ext cx="5923847" cy="10187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32" y="2293115"/>
            <a:ext cx="5923847" cy="385726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26" y="6342031"/>
            <a:ext cx="4951915" cy="383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1546" y="6342031"/>
            <a:ext cx="781942" cy="383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9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10/06/20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3488" y="6210313"/>
            <a:ext cx="627197" cy="51501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4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l" defTabSz="359954" rtl="0" eaLnBrk="1" latinLnBrk="0" hangingPunct="1">
        <a:spcBef>
          <a:spcPct val="0"/>
        </a:spcBef>
        <a:buNone/>
        <a:defRPr sz="3149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965" indent="-269965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584925" indent="-224971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889520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2204440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0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834280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microsoft.com/office/2007/relationships/hdphoto" Target="../media/hdphoto5.wdp"/><Relationship Id="rId13" Type="http://schemas.openxmlformats.org/officeDocument/2006/relationships/image" Target="../media/image9.png"/><Relationship Id="rId14" Type="http://schemas.microsoft.com/office/2007/relationships/hdphoto" Target="../media/hdphoto6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6.png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microsoft.com/office/2007/relationships/hdphoto" Target="../media/hdphoto6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0.png"/><Relationship Id="rId4" Type="http://schemas.microsoft.com/office/2007/relationships/hdphoto" Target="../media/hdphoto7.wdp"/><Relationship Id="rId5" Type="http://schemas.openxmlformats.org/officeDocument/2006/relationships/image" Target="../media/image11.png"/><Relationship Id="rId6" Type="http://schemas.microsoft.com/office/2007/relationships/hdphoto" Target="../media/hdphoto8.wdp"/><Relationship Id="rId7" Type="http://schemas.openxmlformats.org/officeDocument/2006/relationships/image" Target="../media/image12.png"/><Relationship Id="rId8" Type="http://schemas.microsoft.com/office/2007/relationships/hdphoto" Target="../media/hdphoto9.wdp"/><Relationship Id="rId9" Type="http://schemas.openxmlformats.org/officeDocument/2006/relationships/chart" Target="../charts/chart1.xml"/><Relationship Id="rId10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AE06AD65-4752-F644-A74D-B9CC4239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27" y="6375527"/>
            <a:ext cx="567658" cy="50753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B32F8A1-E955-4DC9-A792-E35213CF3981}"/>
              </a:ext>
            </a:extLst>
          </p:cNvPr>
          <p:cNvSpPr/>
          <p:nvPr/>
        </p:nvSpPr>
        <p:spPr>
          <a:xfrm>
            <a:off x="248032" y="1497598"/>
            <a:ext cx="6732280" cy="51099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9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715A638D-39D0-4A76-8A5E-5731C5AA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27" y="6375527"/>
            <a:ext cx="567658" cy="507537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0F16B808-1232-4EFD-A9B8-E3FED2808BB7}"/>
              </a:ext>
            </a:extLst>
          </p:cNvPr>
          <p:cNvSpPr/>
          <p:nvPr/>
        </p:nvSpPr>
        <p:spPr>
          <a:xfrm>
            <a:off x="441704" y="5179867"/>
            <a:ext cx="306583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/>
              <a:t>84%</a:t>
            </a:r>
          </a:p>
          <a:p>
            <a:r>
              <a:rPr lang="es-ES" sz="1400" dirty="0"/>
              <a:t>Se preocupa por un </a:t>
            </a:r>
            <a:r>
              <a:rPr lang="es-ES" sz="1400" b="1" dirty="0"/>
              <a:t>posible repunte</a:t>
            </a:r>
            <a:r>
              <a:rPr lang="es-ES" sz="1400" dirty="0"/>
              <a:t> de los contagios y la vuelta al </a:t>
            </a:r>
            <a:r>
              <a:rPr lang="es-ES" sz="1400" b="1" dirty="0"/>
              <a:t>confinamiento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B40FA1B6-4DA0-4D5B-9C58-B4ED251FF223}"/>
              </a:ext>
            </a:extLst>
          </p:cNvPr>
          <p:cNvSpPr/>
          <p:nvPr/>
        </p:nvSpPr>
        <p:spPr>
          <a:xfrm>
            <a:off x="3997406" y="5179867"/>
            <a:ext cx="2902887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0" i="1" dirty="0"/>
          </a:p>
          <a:p>
            <a:r>
              <a:rPr lang="es-ES" sz="4400" b="1" dirty="0"/>
              <a:t>78%</a:t>
            </a:r>
            <a:endParaRPr lang="es-ES" sz="1400" b="1" dirty="0"/>
          </a:p>
          <a:p>
            <a:r>
              <a:rPr lang="es-ES" sz="1400" dirty="0"/>
              <a:t>Teme una </a:t>
            </a:r>
            <a:r>
              <a:rPr lang="es-ES" sz="1400" b="1" dirty="0"/>
              <a:t>crisis económica</a:t>
            </a:r>
            <a:r>
              <a:rPr lang="es-ES" sz="1400" dirty="0"/>
              <a:t> prolongada</a:t>
            </a:r>
          </a:p>
          <a:p>
            <a:endParaRPr lang="es-ES" sz="10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67BB7A-E180-476E-9582-F02507E3846F}"/>
              </a:ext>
            </a:extLst>
          </p:cNvPr>
          <p:cNvSpPr/>
          <p:nvPr/>
        </p:nvSpPr>
        <p:spPr>
          <a:xfrm>
            <a:off x="5203374" y="6601036"/>
            <a:ext cx="18011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dirty="0"/>
              <a:t>(Fuente: Ipsos)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3D1CE319-50D1-491C-AF6F-009249FD85EB}"/>
              </a:ext>
            </a:extLst>
          </p:cNvPr>
          <p:cNvSpPr/>
          <p:nvPr/>
        </p:nvSpPr>
        <p:spPr>
          <a:xfrm>
            <a:off x="-178695" y="1497598"/>
            <a:ext cx="1440301" cy="95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s-ES" b="1" dirty="0">
                <a:solidFill>
                  <a:schemeClr val="tx1"/>
                </a:solidFill>
              </a:rPr>
              <a:t>Días de </a:t>
            </a:r>
            <a:r>
              <a:rPr lang="es-ES" sz="1200" b="1" dirty="0">
                <a:solidFill>
                  <a:schemeClr val="tx1"/>
                </a:solidFill>
              </a:rPr>
              <a:t>cuarentena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0EECEB7-2491-4453-B417-4FAE14BAA1C3}"/>
              </a:ext>
            </a:extLst>
          </p:cNvPr>
          <p:cNvSpPr/>
          <p:nvPr/>
        </p:nvSpPr>
        <p:spPr>
          <a:xfrm>
            <a:off x="1154289" y="1526896"/>
            <a:ext cx="736254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(19 mar)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83967527-3EFD-462C-B219-CEB65969B84F}"/>
              </a:ext>
            </a:extLst>
          </p:cNvPr>
          <p:cNvSpPr/>
          <p:nvPr/>
        </p:nvSpPr>
        <p:spPr>
          <a:xfrm>
            <a:off x="1716297" y="1526896"/>
            <a:ext cx="736254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9 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(23 mar)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81C0FAB-B83B-44B1-B770-2A7A30050624}"/>
              </a:ext>
            </a:extLst>
          </p:cNvPr>
          <p:cNvSpPr/>
          <p:nvPr/>
        </p:nvSpPr>
        <p:spPr>
          <a:xfrm>
            <a:off x="2292436" y="1526896"/>
            <a:ext cx="736254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11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(26 mar)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D5AC5432-BD9C-4F59-9E8D-09206251F540}"/>
              </a:ext>
            </a:extLst>
          </p:cNvPr>
          <p:cNvSpPr/>
          <p:nvPr/>
        </p:nvSpPr>
        <p:spPr>
          <a:xfrm>
            <a:off x="2852938" y="1526896"/>
            <a:ext cx="736254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17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(1 abr)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B3B856E-B6D2-4502-98B3-C1C54641B6BB}"/>
              </a:ext>
            </a:extLst>
          </p:cNvPr>
          <p:cNvSpPr/>
          <p:nvPr/>
        </p:nvSpPr>
        <p:spPr>
          <a:xfrm>
            <a:off x="3368194" y="1526896"/>
            <a:ext cx="736254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24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(8 abr)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24E6EACF-2C4D-40E7-9B93-8B813B6F8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723" y="2095818"/>
            <a:ext cx="297054" cy="297054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72A9A021-67D8-43E7-A48D-4DB84DDA7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339" y="3895801"/>
            <a:ext cx="274178" cy="274178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3A36E1AF-F393-4901-9F64-8248C0D5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337" y="4492492"/>
            <a:ext cx="287455" cy="28745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DE3578F3-DA16-4AC0-A46D-1BD452E3D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71" y="3252606"/>
            <a:ext cx="472093" cy="472093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0F0161C9-8876-40B2-B759-8EA46B315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08" y="2731814"/>
            <a:ext cx="305134" cy="305134"/>
          </a:xfrm>
          <a:prstGeom prst="rect">
            <a:avLst/>
          </a:prstGeom>
        </p:spPr>
      </p:pic>
      <p:sp>
        <p:nvSpPr>
          <p:cNvPr id="71" name="Rectángulo 70">
            <a:extLst>
              <a:ext uri="{FF2B5EF4-FFF2-40B4-BE49-F238E27FC236}">
                <a16:creationId xmlns:a16="http://schemas.microsoft.com/office/drawing/2014/main" xmlns="" id="{1800ABB7-D609-40E5-B993-8487C160B783}"/>
              </a:ext>
            </a:extLst>
          </p:cNvPr>
          <p:cNvSpPr/>
          <p:nvPr/>
        </p:nvSpPr>
        <p:spPr>
          <a:xfrm>
            <a:off x="69012" y="2388010"/>
            <a:ext cx="1302832" cy="413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ajuste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xmlns="" id="{488F9334-60E5-40AC-904F-2136B2FB5CE5}"/>
              </a:ext>
            </a:extLst>
          </p:cNvPr>
          <p:cNvSpPr/>
          <p:nvPr/>
        </p:nvSpPr>
        <p:spPr>
          <a:xfrm>
            <a:off x="128559" y="3037960"/>
            <a:ext cx="1302832" cy="413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aclimatación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xmlns="" id="{F859FBB6-BE26-4D67-8EFF-0EE9CB105889}"/>
              </a:ext>
            </a:extLst>
          </p:cNvPr>
          <p:cNvSpPr/>
          <p:nvPr/>
        </p:nvSpPr>
        <p:spPr>
          <a:xfrm>
            <a:off x="113931" y="3600363"/>
            <a:ext cx="1302832" cy="413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resistencia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xmlns="" id="{DEDFEB2A-984D-43D7-985F-AB76E7DE203A}"/>
              </a:ext>
            </a:extLst>
          </p:cNvPr>
          <p:cNvSpPr/>
          <p:nvPr/>
        </p:nvSpPr>
        <p:spPr>
          <a:xfrm>
            <a:off x="87369" y="4204181"/>
            <a:ext cx="1302832" cy="261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alivio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xmlns="" id="{A5AB5735-3881-4CD1-8294-9EF676E94E7C}"/>
              </a:ext>
            </a:extLst>
          </p:cNvPr>
          <p:cNvSpPr/>
          <p:nvPr/>
        </p:nvSpPr>
        <p:spPr>
          <a:xfrm>
            <a:off x="85504" y="4810429"/>
            <a:ext cx="1302832" cy="261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>
                <a:solidFill>
                  <a:schemeClr val="tx1"/>
                </a:solidFill>
              </a:rPr>
              <a:t>temor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xmlns="" id="{CB74BF8A-04CF-4821-AA07-49A81BAFD025}"/>
              </a:ext>
            </a:extLst>
          </p:cNvPr>
          <p:cNvSpPr/>
          <p:nvPr/>
        </p:nvSpPr>
        <p:spPr>
          <a:xfrm>
            <a:off x="3892619" y="1526896"/>
            <a:ext cx="736254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31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(15 abr)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xmlns="" id="{64C2E8F7-0EFA-4F25-BF64-2D9F3471CC00}"/>
              </a:ext>
            </a:extLst>
          </p:cNvPr>
          <p:cNvSpPr/>
          <p:nvPr/>
        </p:nvSpPr>
        <p:spPr>
          <a:xfrm>
            <a:off x="4468285" y="1526896"/>
            <a:ext cx="736254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38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(22 abr)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xmlns="" id="{2AB22656-0E95-4AE7-AD50-1A245C2D5A15}"/>
              </a:ext>
            </a:extLst>
          </p:cNvPr>
          <p:cNvSpPr/>
          <p:nvPr/>
        </p:nvSpPr>
        <p:spPr>
          <a:xfrm>
            <a:off x="5036450" y="1526896"/>
            <a:ext cx="736254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45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(29 abr)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2558C01-013C-4367-B65D-A996A1C8CD42}"/>
              </a:ext>
            </a:extLst>
          </p:cNvPr>
          <p:cNvSpPr txBox="1"/>
          <p:nvPr/>
        </p:nvSpPr>
        <p:spPr>
          <a:xfrm>
            <a:off x="1188647" y="2217242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55%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xmlns="" id="{400C4B13-5AF4-40E8-B327-B7104E3C5AAA}"/>
              </a:ext>
            </a:extLst>
          </p:cNvPr>
          <p:cNvSpPr txBox="1"/>
          <p:nvPr/>
        </p:nvSpPr>
        <p:spPr>
          <a:xfrm>
            <a:off x="1188647" y="2822381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16%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xmlns="" id="{286B0867-C918-42FF-989A-D55CB1096A33}"/>
              </a:ext>
            </a:extLst>
          </p:cNvPr>
          <p:cNvSpPr txBox="1"/>
          <p:nvPr/>
        </p:nvSpPr>
        <p:spPr>
          <a:xfrm>
            <a:off x="1188647" y="3439626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12%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xmlns="" id="{0DDFD181-0B4A-4476-80CC-1CC6EB3B737F}"/>
              </a:ext>
            </a:extLst>
          </p:cNvPr>
          <p:cNvSpPr txBox="1"/>
          <p:nvPr/>
        </p:nvSpPr>
        <p:spPr>
          <a:xfrm>
            <a:off x="1188647" y="4016796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0%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xmlns="" id="{E98F38B2-C14D-4D07-98CF-8D37836EA88C}"/>
              </a:ext>
            </a:extLst>
          </p:cNvPr>
          <p:cNvSpPr txBox="1"/>
          <p:nvPr/>
        </p:nvSpPr>
        <p:spPr>
          <a:xfrm>
            <a:off x="1188647" y="4566142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0%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xmlns="" id="{31E1F755-BEFD-4574-95EE-E75A1DA0E10A}"/>
              </a:ext>
            </a:extLst>
          </p:cNvPr>
          <p:cNvSpPr txBox="1"/>
          <p:nvPr/>
        </p:nvSpPr>
        <p:spPr>
          <a:xfrm>
            <a:off x="1750655" y="2217242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47%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xmlns="" id="{15F843FD-A73B-491A-A30C-849F436CA531}"/>
              </a:ext>
            </a:extLst>
          </p:cNvPr>
          <p:cNvSpPr txBox="1"/>
          <p:nvPr/>
        </p:nvSpPr>
        <p:spPr>
          <a:xfrm>
            <a:off x="1750655" y="2806992"/>
            <a:ext cx="66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23%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xmlns="" id="{14E9C6D1-195E-4589-B2C4-A2A7EAC283F8}"/>
              </a:ext>
            </a:extLst>
          </p:cNvPr>
          <p:cNvSpPr txBox="1"/>
          <p:nvPr/>
        </p:nvSpPr>
        <p:spPr>
          <a:xfrm>
            <a:off x="1750655" y="3439626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14%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xmlns="" id="{CC62C97C-60AA-4F4C-8588-A1D102BB89C2}"/>
              </a:ext>
            </a:extLst>
          </p:cNvPr>
          <p:cNvSpPr txBox="1"/>
          <p:nvPr/>
        </p:nvSpPr>
        <p:spPr>
          <a:xfrm>
            <a:off x="1750655" y="4016796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0%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xmlns="" id="{FFF0F9E3-6FF1-4C57-975F-221BDF8CA8F2}"/>
              </a:ext>
            </a:extLst>
          </p:cNvPr>
          <p:cNvSpPr txBox="1"/>
          <p:nvPr/>
        </p:nvSpPr>
        <p:spPr>
          <a:xfrm>
            <a:off x="1750655" y="4566142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0%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xmlns="" id="{872D2ACF-EC8E-4C79-98E6-50EF12715099}"/>
              </a:ext>
            </a:extLst>
          </p:cNvPr>
          <p:cNvSpPr txBox="1"/>
          <p:nvPr/>
        </p:nvSpPr>
        <p:spPr>
          <a:xfrm>
            <a:off x="2326794" y="2217242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36%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xmlns="" id="{4C9A9480-B516-4483-BC3B-F1E08C4370AB}"/>
              </a:ext>
            </a:extLst>
          </p:cNvPr>
          <p:cNvSpPr txBox="1"/>
          <p:nvPr/>
        </p:nvSpPr>
        <p:spPr>
          <a:xfrm>
            <a:off x="2326794" y="2791603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29%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xmlns="" id="{3AD05AC8-75EB-4897-90E8-DF7C7356F3CF}"/>
              </a:ext>
            </a:extLst>
          </p:cNvPr>
          <p:cNvSpPr txBox="1"/>
          <p:nvPr/>
        </p:nvSpPr>
        <p:spPr>
          <a:xfrm>
            <a:off x="2326794" y="3439626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24%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xmlns="" id="{E08A2A93-8DB3-4616-A7EA-24266E17B038}"/>
              </a:ext>
            </a:extLst>
          </p:cNvPr>
          <p:cNvSpPr txBox="1"/>
          <p:nvPr/>
        </p:nvSpPr>
        <p:spPr>
          <a:xfrm>
            <a:off x="2326794" y="4016796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0%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xmlns="" id="{4544C2BE-9AFF-4AA0-939A-DCA24F7EE208}"/>
              </a:ext>
            </a:extLst>
          </p:cNvPr>
          <p:cNvSpPr txBox="1"/>
          <p:nvPr/>
        </p:nvSpPr>
        <p:spPr>
          <a:xfrm>
            <a:off x="2326794" y="4566142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1%</a:t>
            </a: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xmlns="" id="{3367B9F5-41BB-4760-95DE-DA600D2A90DD}"/>
              </a:ext>
            </a:extLst>
          </p:cNvPr>
          <p:cNvSpPr txBox="1"/>
          <p:nvPr/>
        </p:nvSpPr>
        <p:spPr>
          <a:xfrm>
            <a:off x="2887296" y="2217242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31%</a:t>
            </a: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xmlns="" id="{5956854D-FC53-4207-A4DC-96E0238F7FCB}"/>
              </a:ext>
            </a:extLst>
          </p:cNvPr>
          <p:cNvSpPr txBox="1"/>
          <p:nvPr/>
        </p:nvSpPr>
        <p:spPr>
          <a:xfrm>
            <a:off x="2887296" y="2791603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27%</a:t>
            </a: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xmlns="" id="{8C630953-392A-40B4-835E-C6E65C2A155C}"/>
              </a:ext>
            </a:extLst>
          </p:cNvPr>
          <p:cNvSpPr txBox="1"/>
          <p:nvPr/>
        </p:nvSpPr>
        <p:spPr>
          <a:xfrm>
            <a:off x="2887296" y="3424237"/>
            <a:ext cx="66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28%</a:t>
            </a: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xmlns="" id="{51A3252A-D933-48F1-AC2A-51B0A1FB469A}"/>
              </a:ext>
            </a:extLst>
          </p:cNvPr>
          <p:cNvSpPr txBox="1"/>
          <p:nvPr/>
        </p:nvSpPr>
        <p:spPr>
          <a:xfrm>
            <a:off x="2887296" y="4016796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0%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xmlns="" id="{534DA18D-EC8F-49C8-81A7-2F9B30179761}"/>
              </a:ext>
            </a:extLst>
          </p:cNvPr>
          <p:cNvSpPr txBox="1"/>
          <p:nvPr/>
        </p:nvSpPr>
        <p:spPr>
          <a:xfrm>
            <a:off x="2887296" y="4566142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0%</a:t>
            </a: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xmlns="" id="{D2CADC09-93C8-4878-ADCD-7F7E74A25D42}"/>
              </a:ext>
            </a:extLst>
          </p:cNvPr>
          <p:cNvSpPr txBox="1"/>
          <p:nvPr/>
        </p:nvSpPr>
        <p:spPr>
          <a:xfrm>
            <a:off x="3402552" y="2217242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31%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xmlns="" id="{6E6FC7A4-4B9D-4B23-B525-874B84BE68F0}"/>
              </a:ext>
            </a:extLst>
          </p:cNvPr>
          <p:cNvSpPr txBox="1"/>
          <p:nvPr/>
        </p:nvSpPr>
        <p:spPr>
          <a:xfrm>
            <a:off x="3402552" y="2791603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31%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xmlns="" id="{BBF72FA3-358D-4FAD-8188-F41F9CB5D6EC}"/>
              </a:ext>
            </a:extLst>
          </p:cNvPr>
          <p:cNvSpPr txBox="1"/>
          <p:nvPr/>
        </p:nvSpPr>
        <p:spPr>
          <a:xfrm>
            <a:off x="3402552" y="3424237"/>
            <a:ext cx="66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27%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xmlns="" id="{5A2F6185-B536-4A5D-9DDC-238F35401805}"/>
              </a:ext>
            </a:extLst>
          </p:cNvPr>
          <p:cNvSpPr txBox="1"/>
          <p:nvPr/>
        </p:nvSpPr>
        <p:spPr>
          <a:xfrm>
            <a:off x="3402552" y="4016796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3%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xmlns="" id="{2B93FF56-6074-4BDA-A268-F5C69A5FE249}"/>
              </a:ext>
            </a:extLst>
          </p:cNvPr>
          <p:cNvSpPr txBox="1"/>
          <p:nvPr/>
        </p:nvSpPr>
        <p:spPr>
          <a:xfrm>
            <a:off x="3402552" y="4566142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2%</a:t>
            </a: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xmlns="" id="{6F0342E3-B6A5-406A-B3BE-3ED6B18D1736}"/>
              </a:ext>
            </a:extLst>
          </p:cNvPr>
          <p:cNvSpPr txBox="1"/>
          <p:nvPr/>
        </p:nvSpPr>
        <p:spPr>
          <a:xfrm>
            <a:off x="3926977" y="2232631"/>
            <a:ext cx="66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24%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xmlns="" id="{76623C00-C7FD-4782-99AC-A66BDDABE2CD}"/>
              </a:ext>
            </a:extLst>
          </p:cNvPr>
          <p:cNvSpPr txBox="1"/>
          <p:nvPr/>
        </p:nvSpPr>
        <p:spPr>
          <a:xfrm>
            <a:off x="3926977" y="2806992"/>
            <a:ext cx="66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20%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xmlns="" id="{C1A3D3D8-8710-47A9-A4C9-32FC40B8777B}"/>
              </a:ext>
            </a:extLst>
          </p:cNvPr>
          <p:cNvSpPr txBox="1"/>
          <p:nvPr/>
        </p:nvSpPr>
        <p:spPr>
          <a:xfrm>
            <a:off x="3926977" y="3408848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30%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xmlns="" id="{B3838D62-3AC5-4CE4-A728-5704346B98B6}"/>
              </a:ext>
            </a:extLst>
          </p:cNvPr>
          <p:cNvSpPr txBox="1"/>
          <p:nvPr/>
        </p:nvSpPr>
        <p:spPr>
          <a:xfrm>
            <a:off x="3926977" y="4016796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6%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xmlns="" id="{0B8AC5F2-8FAB-4C45-A733-F4F5EE959DEA}"/>
              </a:ext>
            </a:extLst>
          </p:cNvPr>
          <p:cNvSpPr txBox="1"/>
          <p:nvPr/>
        </p:nvSpPr>
        <p:spPr>
          <a:xfrm>
            <a:off x="3926977" y="4566142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9%</a:t>
            </a:r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xmlns="" id="{4B8851F1-C392-41B3-A762-4563044DB734}"/>
              </a:ext>
            </a:extLst>
          </p:cNvPr>
          <p:cNvSpPr txBox="1"/>
          <p:nvPr/>
        </p:nvSpPr>
        <p:spPr>
          <a:xfrm>
            <a:off x="4502643" y="2232631"/>
            <a:ext cx="66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21%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xmlns="" id="{3CCB4F16-4DE1-458D-A2E1-C2AFC3771833}"/>
              </a:ext>
            </a:extLst>
          </p:cNvPr>
          <p:cNvSpPr txBox="1"/>
          <p:nvPr/>
        </p:nvSpPr>
        <p:spPr>
          <a:xfrm>
            <a:off x="4502643" y="2806992"/>
            <a:ext cx="66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20%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xmlns="" id="{5792D19F-66A7-4C8C-B4DA-EC8B88BDB54C}"/>
              </a:ext>
            </a:extLst>
          </p:cNvPr>
          <p:cNvSpPr txBox="1"/>
          <p:nvPr/>
        </p:nvSpPr>
        <p:spPr>
          <a:xfrm>
            <a:off x="4502643" y="3408848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30%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xmlns="" id="{41329C17-C888-4984-8B55-B4971810A2DE}"/>
              </a:ext>
            </a:extLst>
          </p:cNvPr>
          <p:cNvSpPr txBox="1"/>
          <p:nvPr/>
        </p:nvSpPr>
        <p:spPr>
          <a:xfrm>
            <a:off x="4502643" y="4016796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9%</a:t>
            </a: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xmlns="" id="{8ECFB9F6-1648-4CD3-85C4-5A8C01C98F5C}"/>
              </a:ext>
            </a:extLst>
          </p:cNvPr>
          <p:cNvSpPr txBox="1"/>
          <p:nvPr/>
        </p:nvSpPr>
        <p:spPr>
          <a:xfrm>
            <a:off x="4502643" y="4566142"/>
            <a:ext cx="66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9%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xmlns="" id="{43638579-5F37-4864-BFE8-A22B9C156757}"/>
              </a:ext>
            </a:extLst>
          </p:cNvPr>
          <p:cNvSpPr txBox="1"/>
          <p:nvPr/>
        </p:nvSpPr>
        <p:spPr>
          <a:xfrm>
            <a:off x="5070808" y="2248020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19%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xmlns="" id="{4AF459C4-8103-455E-B752-4FB9CED72BD5}"/>
              </a:ext>
            </a:extLst>
          </p:cNvPr>
          <p:cNvSpPr txBox="1"/>
          <p:nvPr/>
        </p:nvSpPr>
        <p:spPr>
          <a:xfrm>
            <a:off x="5070808" y="2822381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12%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xmlns="" id="{05B5B8ED-4145-42A1-A7C8-920EBEA64CA5}"/>
              </a:ext>
            </a:extLst>
          </p:cNvPr>
          <p:cNvSpPr txBox="1"/>
          <p:nvPr/>
        </p:nvSpPr>
        <p:spPr>
          <a:xfrm>
            <a:off x="5070808" y="3439626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13%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xmlns="" id="{09BABF12-C8FD-40B6-B2D2-CB61A29238DF}"/>
              </a:ext>
            </a:extLst>
          </p:cNvPr>
          <p:cNvSpPr txBox="1"/>
          <p:nvPr/>
        </p:nvSpPr>
        <p:spPr>
          <a:xfrm>
            <a:off x="5070808" y="3970629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28%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xmlns="" id="{5AFAA1C1-370B-4C38-A9EC-9533B2AC7F9F}"/>
              </a:ext>
            </a:extLst>
          </p:cNvPr>
          <p:cNvSpPr txBox="1"/>
          <p:nvPr/>
        </p:nvSpPr>
        <p:spPr>
          <a:xfrm>
            <a:off x="5070808" y="4519975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20%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3B859D2-FF8D-48EC-A52C-90316E0A7549}"/>
              </a:ext>
            </a:extLst>
          </p:cNvPr>
          <p:cNvSpPr/>
          <p:nvPr/>
        </p:nvSpPr>
        <p:spPr>
          <a:xfrm>
            <a:off x="6247309" y="1541986"/>
            <a:ext cx="657994" cy="3421900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xmlns="" id="{7608CC06-3EAE-4EEE-AA68-5EFE75FAFE3D}"/>
              </a:ext>
            </a:extLst>
          </p:cNvPr>
          <p:cNvSpPr/>
          <p:nvPr/>
        </p:nvSpPr>
        <p:spPr>
          <a:xfrm>
            <a:off x="1251134" y="2135384"/>
            <a:ext cx="1154543" cy="51687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xmlns="" id="{3FFA7D86-2554-439E-B04B-3BB6E0EA2529}"/>
              </a:ext>
            </a:extLst>
          </p:cNvPr>
          <p:cNvSpPr/>
          <p:nvPr/>
        </p:nvSpPr>
        <p:spPr>
          <a:xfrm>
            <a:off x="2396980" y="2135610"/>
            <a:ext cx="1627257" cy="116941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xmlns="" id="{83FB1872-4DAA-4EBE-B1B3-757B585964DD}"/>
              </a:ext>
            </a:extLst>
          </p:cNvPr>
          <p:cNvSpPr/>
          <p:nvPr/>
        </p:nvSpPr>
        <p:spPr>
          <a:xfrm>
            <a:off x="3997406" y="3324048"/>
            <a:ext cx="1121533" cy="54280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xmlns="" id="{FC20412C-22B6-4B07-A0EC-5DD8850D62B2}"/>
              </a:ext>
            </a:extLst>
          </p:cNvPr>
          <p:cNvSpPr/>
          <p:nvPr/>
        </p:nvSpPr>
        <p:spPr>
          <a:xfrm>
            <a:off x="5602967" y="1526896"/>
            <a:ext cx="736254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52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(6 </a:t>
            </a:r>
            <a:r>
              <a:rPr lang="es-ES" sz="1050" dirty="0" err="1">
                <a:solidFill>
                  <a:schemeClr val="tx1"/>
                </a:solidFill>
              </a:rPr>
              <a:t>may</a:t>
            </a:r>
            <a:r>
              <a:rPr lang="es-ES" sz="1050" dirty="0">
                <a:solidFill>
                  <a:schemeClr val="tx1"/>
                </a:solidFill>
              </a:rPr>
              <a:t>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9B750A3E-7D69-404F-B83A-65E11C2FEFA2}"/>
              </a:ext>
            </a:extLst>
          </p:cNvPr>
          <p:cNvSpPr txBox="1"/>
          <p:nvPr/>
        </p:nvSpPr>
        <p:spPr>
          <a:xfrm>
            <a:off x="5637325" y="2248020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15%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ABFF7ADF-A8E3-49BB-93C0-136C9FA0B12D}"/>
              </a:ext>
            </a:extLst>
          </p:cNvPr>
          <p:cNvSpPr txBox="1"/>
          <p:nvPr/>
        </p:nvSpPr>
        <p:spPr>
          <a:xfrm>
            <a:off x="5637325" y="2822381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5%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xmlns="" id="{A5AB68D8-3341-409F-A7CF-234C5558DBA0}"/>
              </a:ext>
            </a:extLst>
          </p:cNvPr>
          <p:cNvSpPr txBox="1"/>
          <p:nvPr/>
        </p:nvSpPr>
        <p:spPr>
          <a:xfrm>
            <a:off x="5637325" y="3439626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7%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xmlns="" id="{F24F9452-D86F-4F29-9542-720FAA92EE48}"/>
              </a:ext>
            </a:extLst>
          </p:cNvPr>
          <p:cNvSpPr txBox="1"/>
          <p:nvPr/>
        </p:nvSpPr>
        <p:spPr>
          <a:xfrm>
            <a:off x="5637325" y="3970629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31%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xmlns="" id="{3899035D-CC92-4D4D-AAD0-B644A4C5F0A9}"/>
              </a:ext>
            </a:extLst>
          </p:cNvPr>
          <p:cNvSpPr txBox="1"/>
          <p:nvPr/>
        </p:nvSpPr>
        <p:spPr>
          <a:xfrm>
            <a:off x="5637325" y="4519975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35%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xmlns="" id="{5F5E32F2-27D6-4C29-A01F-6B9137693BA0}"/>
              </a:ext>
            </a:extLst>
          </p:cNvPr>
          <p:cNvSpPr/>
          <p:nvPr/>
        </p:nvSpPr>
        <p:spPr>
          <a:xfrm>
            <a:off x="6174391" y="1526896"/>
            <a:ext cx="805921" cy="52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59</a:t>
            </a:r>
          </a:p>
          <a:p>
            <a:pPr algn="ctr"/>
            <a:r>
              <a:rPr lang="es-ES" sz="1050" dirty="0">
                <a:solidFill>
                  <a:schemeClr val="tx1"/>
                </a:solidFill>
              </a:rPr>
              <a:t>(14 </a:t>
            </a:r>
            <a:r>
              <a:rPr lang="es-ES" sz="1050" dirty="0" err="1">
                <a:solidFill>
                  <a:schemeClr val="tx1"/>
                </a:solidFill>
              </a:rPr>
              <a:t>may</a:t>
            </a:r>
            <a:r>
              <a:rPr lang="es-ES" sz="1050" dirty="0">
                <a:solidFill>
                  <a:schemeClr val="tx1"/>
                </a:solidFill>
              </a:rPr>
              <a:t>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xmlns="" id="{9AAD3C14-E9B4-4479-BE29-1604553CA59C}"/>
              </a:ext>
            </a:extLst>
          </p:cNvPr>
          <p:cNvSpPr txBox="1"/>
          <p:nvPr/>
        </p:nvSpPr>
        <p:spPr>
          <a:xfrm>
            <a:off x="6243582" y="2248020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16%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xmlns="" id="{D5FE695C-2F06-4B14-9695-B23894C90862}"/>
              </a:ext>
            </a:extLst>
          </p:cNvPr>
          <p:cNvSpPr txBox="1"/>
          <p:nvPr/>
        </p:nvSpPr>
        <p:spPr>
          <a:xfrm>
            <a:off x="6243582" y="2822381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5%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0728CC70-7AE3-4A11-8730-9E626B82BA1E}"/>
              </a:ext>
            </a:extLst>
          </p:cNvPr>
          <p:cNvSpPr txBox="1"/>
          <p:nvPr/>
        </p:nvSpPr>
        <p:spPr>
          <a:xfrm>
            <a:off x="6243582" y="3439626"/>
            <a:ext cx="66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10%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xmlns="" id="{F19A1727-B8D7-4E41-9A7B-8EDB43A7A5E1}"/>
              </a:ext>
            </a:extLst>
          </p:cNvPr>
          <p:cNvSpPr txBox="1"/>
          <p:nvPr/>
        </p:nvSpPr>
        <p:spPr>
          <a:xfrm>
            <a:off x="6243582" y="3970629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29%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87020AB2-5DCD-4438-912A-4EFDE83EF5E3}"/>
              </a:ext>
            </a:extLst>
          </p:cNvPr>
          <p:cNvSpPr txBox="1"/>
          <p:nvPr/>
        </p:nvSpPr>
        <p:spPr>
          <a:xfrm>
            <a:off x="6243582" y="4519975"/>
            <a:ext cx="66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33%</a:t>
            </a: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xmlns="" id="{FA8C5CE3-2360-44F1-A8C9-81A5FED88177}"/>
              </a:ext>
            </a:extLst>
          </p:cNvPr>
          <p:cNvSpPr/>
          <p:nvPr/>
        </p:nvSpPr>
        <p:spPr>
          <a:xfrm>
            <a:off x="5097370" y="3862981"/>
            <a:ext cx="1802923" cy="10109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xmlns="" id="{58DD6B1D-5204-42A6-BDFE-EFFDB8D1F569}"/>
              </a:ext>
            </a:extLst>
          </p:cNvPr>
          <p:cNvSpPr/>
          <p:nvPr/>
        </p:nvSpPr>
        <p:spPr>
          <a:xfrm>
            <a:off x="1834780" y="325737"/>
            <a:ext cx="4984035" cy="95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dirty="0">
                <a:solidFill>
                  <a:schemeClr val="tx1"/>
                </a:solidFill>
              </a:rPr>
              <a:t>Tras casi 60 días confinados, sentimos ALIVIO por la iniciada desescalada, pero también estamos preocupados por un posible repunte y las consecuencias económicas.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xmlns="" id="{6306D783-3688-4139-8C90-43F95DB8E1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428" y="284702"/>
            <a:ext cx="1005323" cy="100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093281F5-6141-6C49-A2AD-4A8BFBF12EE2}"/>
              </a:ext>
            </a:extLst>
          </p:cNvPr>
          <p:cNvSpPr/>
          <p:nvPr/>
        </p:nvSpPr>
        <p:spPr>
          <a:xfrm>
            <a:off x="673767" y="4902925"/>
            <a:ext cx="5851780" cy="17046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9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AE06AD65-4752-F644-A74D-B9CC4239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27" y="6375527"/>
            <a:ext cx="567658" cy="5075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5B4226D-9B60-421D-B8E1-46B15BAA08C7}"/>
              </a:ext>
            </a:extLst>
          </p:cNvPr>
          <p:cNvSpPr/>
          <p:nvPr/>
        </p:nvSpPr>
        <p:spPr>
          <a:xfrm>
            <a:off x="2845957" y="5109308"/>
            <a:ext cx="1742049" cy="99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s-ES" sz="4199" b="1" dirty="0">
                <a:solidFill>
                  <a:schemeClr val="tx1"/>
                </a:solidFill>
              </a:rPr>
              <a:t>37% </a:t>
            </a:r>
          </a:p>
          <a:p>
            <a:pPr algn="r"/>
            <a:r>
              <a:rPr lang="es-ES" sz="1200" b="1" dirty="0">
                <a:solidFill>
                  <a:schemeClr val="tx1"/>
                </a:solidFill>
              </a:rPr>
              <a:t>Irá menos a restaurantes o  bares</a:t>
            </a:r>
            <a:endParaRPr lang="en-US" sz="1470" b="1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F788A9E-3529-4190-868F-2D0993044B55}"/>
              </a:ext>
            </a:extLst>
          </p:cNvPr>
          <p:cNvSpPr/>
          <p:nvPr/>
        </p:nvSpPr>
        <p:spPr>
          <a:xfrm>
            <a:off x="4697399" y="5109308"/>
            <a:ext cx="1812780" cy="99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s-ES" sz="4199" b="1" dirty="0">
                <a:solidFill>
                  <a:schemeClr val="tx1"/>
                </a:solidFill>
              </a:rPr>
              <a:t>26% </a:t>
            </a:r>
          </a:p>
          <a:p>
            <a:pPr algn="r"/>
            <a:r>
              <a:rPr lang="es-ES" sz="1200" b="1" dirty="0">
                <a:solidFill>
                  <a:schemeClr val="tx1"/>
                </a:solidFill>
              </a:rPr>
              <a:t>Irá menos al cine</a:t>
            </a:r>
            <a:endParaRPr lang="en-US" sz="147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C4E12A6-AB45-4D85-B7A0-CA77AED69E80}"/>
              </a:ext>
            </a:extLst>
          </p:cNvPr>
          <p:cNvSpPr/>
          <p:nvPr/>
        </p:nvSpPr>
        <p:spPr>
          <a:xfrm>
            <a:off x="1802674" y="377888"/>
            <a:ext cx="4722871" cy="95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1600" b="1" dirty="0">
                <a:solidFill>
                  <a:schemeClr val="tx1"/>
                </a:solidFill>
              </a:rPr>
              <a:t>Percibimos que no se respetan del todo  las normas en cuanto a horarios y distancias, siendo cautelosos a retomar algunas actividades de ocio post confinamiento.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58265073-A48C-44DD-9B95-B589BB578238}"/>
              </a:ext>
            </a:extLst>
          </p:cNvPr>
          <p:cNvSpPr/>
          <p:nvPr/>
        </p:nvSpPr>
        <p:spPr>
          <a:xfrm>
            <a:off x="896901" y="5109308"/>
            <a:ext cx="1614122" cy="99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s-ES" sz="4199" b="1" dirty="0">
                <a:solidFill>
                  <a:schemeClr val="tx1"/>
                </a:solidFill>
              </a:rPr>
              <a:t>45% </a:t>
            </a:r>
          </a:p>
          <a:p>
            <a:pPr algn="r"/>
            <a:r>
              <a:rPr lang="es-ES" sz="1200" b="1" dirty="0">
                <a:solidFill>
                  <a:schemeClr val="tx1"/>
                </a:solidFill>
              </a:rPr>
              <a:t>Esperará para visitar las tiendas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A55E544-E5C4-40D8-A704-F83F2FA34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476" y="5207596"/>
            <a:ext cx="497558" cy="497558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FB4C29D3-3B8C-4C55-889A-F106116515D3}"/>
              </a:ext>
            </a:extLst>
          </p:cNvPr>
          <p:cNvSpPr/>
          <p:nvPr/>
        </p:nvSpPr>
        <p:spPr>
          <a:xfrm>
            <a:off x="673766" y="1515309"/>
            <a:ext cx="5851780" cy="2653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9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40A3BC2-A397-4C91-B8C9-DE7E2658A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9770" y="5161562"/>
            <a:ext cx="589627" cy="58962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A2E1C48A-1C5C-4D4E-833E-266295E75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3463" y="5204274"/>
            <a:ext cx="504203" cy="50420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AB3CD06-8A37-4DF0-B1F6-A3A7CE69C8DB}"/>
              </a:ext>
            </a:extLst>
          </p:cNvPr>
          <p:cNvSpPr/>
          <p:nvPr/>
        </p:nvSpPr>
        <p:spPr>
          <a:xfrm>
            <a:off x="673767" y="4245819"/>
            <a:ext cx="5851779" cy="688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80" b="1" dirty="0">
                <a:solidFill>
                  <a:schemeClr val="tx1"/>
                </a:solidFill>
              </a:rPr>
              <a:t>Actividades de ocio fuera de casa Post-COVID-19</a:t>
            </a:r>
            <a:endParaRPr lang="en-US" sz="1680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85ED4C7-A70D-46DF-B0FF-9A15460119F7}"/>
              </a:ext>
            </a:extLst>
          </p:cNvPr>
          <p:cNvSpPr/>
          <p:nvPr/>
        </p:nvSpPr>
        <p:spPr>
          <a:xfrm>
            <a:off x="2432445" y="1757034"/>
            <a:ext cx="147027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80" b="1" dirty="0"/>
              <a:t>La sociedad</a:t>
            </a:r>
            <a:endParaRPr lang="en-US" sz="1680" b="1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36E6B9B9-F773-41E8-B8CC-CD7BB178E7E3}"/>
              </a:ext>
            </a:extLst>
          </p:cNvPr>
          <p:cNvSpPr/>
          <p:nvPr/>
        </p:nvSpPr>
        <p:spPr>
          <a:xfrm>
            <a:off x="4498929" y="1765058"/>
            <a:ext cx="131478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80" b="1" dirty="0"/>
              <a:t>En mi caso</a:t>
            </a:r>
            <a:endParaRPr lang="en-US" sz="168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37BBBF6-3473-4D6B-BE0A-1C4010523E2D}"/>
              </a:ext>
            </a:extLst>
          </p:cNvPr>
          <p:cNvSpPr txBox="1"/>
          <p:nvPr/>
        </p:nvSpPr>
        <p:spPr>
          <a:xfrm>
            <a:off x="3883485" y="2798618"/>
            <a:ext cx="61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vs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423E8C3E-2EF3-4C8D-B4E3-F30F61448CA1}"/>
              </a:ext>
            </a:extLst>
          </p:cNvPr>
          <p:cNvSpPr/>
          <p:nvPr/>
        </p:nvSpPr>
        <p:spPr>
          <a:xfrm>
            <a:off x="4750527" y="6601036"/>
            <a:ext cx="18011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dirty="0"/>
              <a:t>(Fuente: Ipsos, GWI)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399DBC0C-A726-4232-A244-E58CDB5A90F9}"/>
              </a:ext>
            </a:extLst>
          </p:cNvPr>
          <p:cNvSpPr/>
          <p:nvPr/>
        </p:nvSpPr>
        <p:spPr>
          <a:xfrm>
            <a:off x="673765" y="1503448"/>
            <a:ext cx="1837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Cumplimiento de normas</a:t>
            </a:r>
            <a:endParaRPr lang="en-US" sz="1400" b="1" dirty="0"/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xmlns="" id="{0B8177FA-DBF8-458F-997E-AC0E673C679E}"/>
              </a:ext>
            </a:extLst>
          </p:cNvPr>
          <p:cNvGraphicFramePr/>
          <p:nvPr/>
        </p:nvGraphicFramePr>
        <p:xfrm>
          <a:off x="3013092" y="1997980"/>
          <a:ext cx="3209719" cy="213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xmlns="" id="{311C9DA6-8C38-405E-8D51-4F9B94B90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61460"/>
              </p:ext>
            </p:extLst>
          </p:nvPr>
        </p:nvGraphicFramePr>
        <p:xfrm>
          <a:off x="673766" y="1997980"/>
          <a:ext cx="3209719" cy="213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07EC1DD-093D-48F0-A906-CAAE8CEB9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428" y="284702"/>
            <a:ext cx="1005323" cy="100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indoor, sitting, dark, driving&#10;&#10;Description generated with very high confidence">
            <a:extLst>
              <a:ext uri="{FF2B5EF4-FFF2-40B4-BE49-F238E27FC236}">
                <a16:creationId xmlns:a16="http://schemas.microsoft.com/office/drawing/2014/main" xmlns="" id="{6471FA93-B5DD-46AA-A027-C670319D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9" y="232879"/>
            <a:ext cx="5926197" cy="1267360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10426EB-2988-4F4E-A61A-BF63B625A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9796" y="1555145"/>
            <a:ext cx="11076367" cy="56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dark, sitting, photo&#10;&#10;Description generated with very high confidence">
            <a:extLst>
              <a:ext uri="{FF2B5EF4-FFF2-40B4-BE49-F238E27FC236}">
                <a16:creationId xmlns:a16="http://schemas.microsoft.com/office/drawing/2014/main" xmlns="" id="{F8F12260-7FD9-448B-8A2D-14266F31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35" y="356163"/>
            <a:ext cx="6035485" cy="1525132"/>
          </a:xfrm>
          <a:prstGeom prst="rect">
            <a:avLst/>
          </a:prstGeom>
        </p:spPr>
      </p:pic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D5D9045-1016-45E7-A95B-99A5452B7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98" y="1729277"/>
            <a:ext cx="6199416" cy="53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xmlns="" id="{FFDA15A8-93EE-4457-87C7-CE3B0BB3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57" y="220758"/>
            <a:ext cx="6361767" cy="71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3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372631F-3397-4570-85F1-55957263E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66" y="208590"/>
            <a:ext cx="6235685" cy="6837237"/>
          </a:xfrm>
          <a:prstGeom prst="rect">
            <a:avLst/>
          </a:prstGeom>
        </p:spPr>
      </p:pic>
      <p:graphicFrame>
        <p:nvGraphicFramePr>
          <p:cNvPr id="3" name="Gráfico 61">
            <a:extLst>
              <a:ext uri="{FF2B5EF4-FFF2-40B4-BE49-F238E27FC236}">
                <a16:creationId xmlns:a16="http://schemas.microsoft.com/office/drawing/2014/main" xmlns="" id="{9C30A2C7-743A-422D-A7F8-4D7AA97AB523}"/>
              </a:ext>
            </a:extLst>
          </p:cNvPr>
          <p:cNvGraphicFramePr/>
          <p:nvPr/>
        </p:nvGraphicFramePr>
        <p:xfrm>
          <a:off x="-170521" y="2345787"/>
          <a:ext cx="3549891" cy="261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65">
            <a:extLst>
              <a:ext uri="{FF2B5EF4-FFF2-40B4-BE49-F238E27FC236}">
                <a16:creationId xmlns:a16="http://schemas.microsoft.com/office/drawing/2014/main" xmlns="" id="{1AD0D7F4-CAFC-4220-AB3B-DFAA50F9B780}"/>
              </a:ext>
            </a:extLst>
          </p:cNvPr>
          <p:cNvGraphicFramePr/>
          <p:nvPr/>
        </p:nvGraphicFramePr>
        <p:xfrm>
          <a:off x="-129029" y="4680720"/>
          <a:ext cx="3549891" cy="238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61">
            <a:extLst>
              <a:ext uri="{FF2B5EF4-FFF2-40B4-BE49-F238E27FC236}">
                <a16:creationId xmlns:a16="http://schemas.microsoft.com/office/drawing/2014/main" xmlns="" id="{9C30A2C7-743A-422D-A7F8-4D7AA97AB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48377"/>
              </p:ext>
            </p:extLst>
          </p:nvPr>
        </p:nvGraphicFramePr>
        <p:xfrm>
          <a:off x="-27646" y="2488662"/>
          <a:ext cx="3549891" cy="261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65">
            <a:extLst>
              <a:ext uri="{FF2B5EF4-FFF2-40B4-BE49-F238E27FC236}">
                <a16:creationId xmlns:a16="http://schemas.microsoft.com/office/drawing/2014/main" xmlns="" id="{1AD0D7F4-CAFC-4220-AB3B-DFAA50F9B7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297730"/>
              </p:ext>
            </p:extLst>
          </p:nvPr>
        </p:nvGraphicFramePr>
        <p:xfrm>
          <a:off x="13846" y="4823595"/>
          <a:ext cx="3549891" cy="238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357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Ci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6C4231D53B7C4BAD1B678FCB886996" ma:contentTypeVersion="13" ma:contentTypeDescription="Create a new document." ma:contentTypeScope="" ma:versionID="2ab62130229d48dc113f0be86a325d09">
  <xsd:schema xmlns:xsd="http://www.w3.org/2001/XMLSchema" xmlns:xs="http://www.w3.org/2001/XMLSchema" xmlns:p="http://schemas.microsoft.com/office/2006/metadata/properties" xmlns:ns3="4e867c8d-254c-4888-977f-a2851557ea8d" xmlns:ns4="8cf1bef8-e9f2-4e8c-b484-5eba952334a0" targetNamespace="http://schemas.microsoft.com/office/2006/metadata/properties" ma:root="true" ma:fieldsID="c3a847471e3ae4777ffab257a7aa15b2" ns3:_="" ns4:_="">
    <xsd:import namespace="4e867c8d-254c-4888-977f-a2851557ea8d"/>
    <xsd:import namespace="8cf1bef8-e9f2-4e8c-b484-5eba952334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67c8d-254c-4888-977f-a2851557ea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ef8-e9f2-4e8c-b484-5eba95233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89C47-E068-4A44-961C-47868B4B6B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AE71EB-BE07-4070-B8DB-45958D1B1E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AAE817B-5FD2-4664-B9CC-B7FAD551F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67c8d-254c-4888-977f-a2851557ea8d"/>
    <ds:schemaRef ds:uri="8cf1bef8-e9f2-4e8c-b484-5eba952334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0</TotalTime>
  <Words>287</Words>
  <Application>Microsoft Macintosh PowerPoint</Application>
  <PresentationFormat>Personalizado</PresentationFormat>
  <Paragraphs>96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1_Citable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Langsfeld</dc:creator>
  <cp:lastModifiedBy>Veronica Ferrer Romero</cp:lastModifiedBy>
  <cp:revision>384</cp:revision>
  <dcterms:created xsi:type="dcterms:W3CDTF">2020-04-16T08:53:35Z</dcterms:created>
  <dcterms:modified xsi:type="dcterms:W3CDTF">2020-06-10T14:23:54Z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0x0101005B6C4231D53B7C4BAD1B678FCB886996</vt:lpwstr>
  </property>
</Properties>
</file>