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4"/>
  </p:sldMasterIdLst>
  <p:notesMasterIdLst>
    <p:notesMasterId r:id="rId8"/>
  </p:notesMasterIdLst>
  <p:sldIdLst>
    <p:sldId id="283" r:id="rId5"/>
    <p:sldId id="286" r:id="rId6"/>
    <p:sldId id="287" r:id="rId7"/>
  </p:sldIdLst>
  <p:sldSz cx="7199313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5015F"/>
    <a:srgbClr val="FBDA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69" autoAdjust="0"/>
    <p:restoredTop sz="94796" autoAdjust="0"/>
  </p:normalViewPr>
  <p:slideViewPr>
    <p:cSldViewPr snapToGrid="0">
      <p:cViewPr varScale="1">
        <p:scale>
          <a:sx n="61" d="100"/>
          <a:sy n="61" d="100"/>
        </p:scale>
        <p:origin x="-824" y="-104"/>
      </p:cViewPr>
      <p:guideLst>
        <p:guide orient="horz" pos="2267"/>
        <p:guide pos="2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52012554374759"/>
          <c:y val="0.137946361432639"/>
          <c:w val="0.914285924049704"/>
          <c:h val="0.578438407284017"/>
        </c:manualLayout>
      </c:layout>
      <c:areaChart>
        <c:grouping val="stacked"/>
        <c:varyColors val="0"/>
        <c:ser>
          <c:idx val="0"/>
          <c:order val="0"/>
          <c:tx>
            <c:strRef>
              <c:f>Hoja1!$D$3</c:f>
              <c:strCache>
                <c:ptCount val="1"/>
                <c:pt idx="0">
                  <c:v>% Compras fuera del hogar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cat>
            <c:strRef>
              <c:f>Hoja1!$C$4:$C$19</c:f>
              <c:strCache>
                <c:ptCount val="16"/>
                <c:pt idx="0">
                  <c:v>PreCovid</c:v>
                </c:pt>
                <c:pt idx="1">
                  <c:v>W 11</c:v>
                </c:pt>
                <c:pt idx="2">
                  <c:v>W 12</c:v>
                </c:pt>
                <c:pt idx="3">
                  <c:v>W 13</c:v>
                </c:pt>
                <c:pt idx="4">
                  <c:v>W 14</c:v>
                </c:pt>
                <c:pt idx="5">
                  <c:v>W 15</c:v>
                </c:pt>
                <c:pt idx="6">
                  <c:v>W 16</c:v>
                </c:pt>
                <c:pt idx="7">
                  <c:v>W 17</c:v>
                </c:pt>
                <c:pt idx="8">
                  <c:v>W 18</c:v>
                </c:pt>
                <c:pt idx="9">
                  <c:v>W 19</c:v>
                </c:pt>
                <c:pt idx="10">
                  <c:v>W 20</c:v>
                </c:pt>
                <c:pt idx="11">
                  <c:v>W 21</c:v>
                </c:pt>
                <c:pt idx="12">
                  <c:v>W 22</c:v>
                </c:pt>
                <c:pt idx="13">
                  <c:v>W 23</c:v>
                </c:pt>
                <c:pt idx="14">
                  <c:v>W 24</c:v>
                </c:pt>
                <c:pt idx="15">
                  <c:v>W 25</c:v>
                </c:pt>
              </c:strCache>
            </c:strRef>
          </c:cat>
          <c:val>
            <c:numRef>
              <c:f>Hoja1!$D$4:$D$19</c:f>
              <c:numCache>
                <c:formatCode>0%</c:formatCode>
                <c:ptCount val="16"/>
                <c:pt idx="0">
                  <c:v>1.0</c:v>
                </c:pt>
                <c:pt idx="1">
                  <c:v>0.7</c:v>
                </c:pt>
                <c:pt idx="2">
                  <c:v>0.2</c:v>
                </c:pt>
                <c:pt idx="3">
                  <c:v>0.19</c:v>
                </c:pt>
                <c:pt idx="4">
                  <c:v>0.18</c:v>
                </c:pt>
                <c:pt idx="5">
                  <c:v>0.19</c:v>
                </c:pt>
                <c:pt idx="6">
                  <c:v>0.19</c:v>
                </c:pt>
                <c:pt idx="7">
                  <c:v>0.22</c:v>
                </c:pt>
                <c:pt idx="8">
                  <c:v>0.19</c:v>
                </c:pt>
                <c:pt idx="9">
                  <c:v>0.22</c:v>
                </c:pt>
                <c:pt idx="10">
                  <c:v>0.3</c:v>
                </c:pt>
                <c:pt idx="11">
                  <c:v>0.42</c:v>
                </c:pt>
                <c:pt idx="12">
                  <c:v>0.45</c:v>
                </c:pt>
                <c:pt idx="13">
                  <c:v>0.55</c:v>
                </c:pt>
                <c:pt idx="14">
                  <c:v>0.59</c:v>
                </c:pt>
                <c:pt idx="15">
                  <c:v>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C7-46E3-BCE6-CFE609B3A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9350424"/>
        <c:axId val="-2124315128"/>
      </c:areaChart>
      <c:lineChart>
        <c:grouping val="standard"/>
        <c:varyColors val="0"/>
        <c:ser>
          <c:idx val="1"/>
          <c:order val="1"/>
          <c:tx>
            <c:strRef>
              <c:f>Hoja1!$E$3</c:f>
              <c:strCache>
                <c:ptCount val="1"/>
                <c:pt idx="0">
                  <c:v>% Gente evita lugares concurridos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Hoja1!$C$4:$C$19</c:f>
              <c:strCache>
                <c:ptCount val="16"/>
                <c:pt idx="0">
                  <c:v>PreCovid</c:v>
                </c:pt>
                <c:pt idx="1">
                  <c:v>W 11</c:v>
                </c:pt>
                <c:pt idx="2">
                  <c:v>W 12</c:v>
                </c:pt>
                <c:pt idx="3">
                  <c:v>W 13</c:v>
                </c:pt>
                <c:pt idx="4">
                  <c:v>W 14</c:v>
                </c:pt>
                <c:pt idx="5">
                  <c:v>W 15</c:v>
                </c:pt>
                <c:pt idx="6">
                  <c:v>W 16</c:v>
                </c:pt>
                <c:pt idx="7">
                  <c:v>W 17</c:v>
                </c:pt>
                <c:pt idx="8">
                  <c:v>W 18</c:v>
                </c:pt>
                <c:pt idx="9">
                  <c:v>W 19</c:v>
                </c:pt>
                <c:pt idx="10">
                  <c:v>W 20</c:v>
                </c:pt>
                <c:pt idx="11">
                  <c:v>W 21</c:v>
                </c:pt>
                <c:pt idx="12">
                  <c:v>W 22</c:v>
                </c:pt>
                <c:pt idx="13">
                  <c:v>W 23</c:v>
                </c:pt>
                <c:pt idx="14">
                  <c:v>W 24</c:v>
                </c:pt>
                <c:pt idx="15">
                  <c:v>W 25</c:v>
                </c:pt>
              </c:strCache>
            </c:strRef>
          </c:cat>
          <c:val>
            <c:numRef>
              <c:f>Hoja1!$E$4:$E$19</c:f>
              <c:numCache>
                <c:formatCode>0%</c:formatCode>
                <c:ptCount val="16"/>
                <c:pt idx="1">
                  <c:v>0.47</c:v>
                </c:pt>
                <c:pt idx="2">
                  <c:v>0.85</c:v>
                </c:pt>
                <c:pt idx="3">
                  <c:v>0.85</c:v>
                </c:pt>
                <c:pt idx="4">
                  <c:v>0.83</c:v>
                </c:pt>
                <c:pt idx="5">
                  <c:v>0.82</c:v>
                </c:pt>
                <c:pt idx="6">
                  <c:v>0.82</c:v>
                </c:pt>
                <c:pt idx="7">
                  <c:v>0.77</c:v>
                </c:pt>
                <c:pt idx="8">
                  <c:v>0.79</c:v>
                </c:pt>
                <c:pt idx="9">
                  <c:v>0.8</c:v>
                </c:pt>
                <c:pt idx="10">
                  <c:v>0.81</c:v>
                </c:pt>
                <c:pt idx="11">
                  <c:v>0.82</c:v>
                </c:pt>
                <c:pt idx="12">
                  <c:v>0.76</c:v>
                </c:pt>
                <c:pt idx="13">
                  <c:v>0.77</c:v>
                </c:pt>
                <c:pt idx="14">
                  <c:v>0.69</c:v>
                </c:pt>
                <c:pt idx="15">
                  <c:v>0.75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6C7-46E3-BCE6-CFE609B3A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8381656"/>
        <c:axId val="-2120063672"/>
      </c:lineChart>
      <c:catAx>
        <c:axId val="-211935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24315128"/>
        <c:crosses val="autoZero"/>
        <c:auto val="1"/>
        <c:lblAlgn val="ctr"/>
        <c:lblOffset val="100"/>
        <c:noMultiLvlLbl val="0"/>
      </c:catAx>
      <c:valAx>
        <c:axId val="-2124315128"/>
        <c:scaling>
          <c:orientation val="minMax"/>
          <c:max val="1.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19350424"/>
        <c:crosses val="autoZero"/>
        <c:crossBetween val="between"/>
      </c:valAx>
      <c:valAx>
        <c:axId val="-2120063672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-2128381656"/>
        <c:crosses val="max"/>
        <c:crossBetween val="between"/>
      </c:valAx>
      <c:catAx>
        <c:axId val="-2128381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0063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0611239480950615"/>
          <c:y val="0.921781637867017"/>
          <c:w val="0.890420929124708"/>
          <c:h val="0.06911707575673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28351111268517"/>
          <c:y val="0.172180417544153"/>
          <c:w val="0.671215521376988"/>
          <c:h val="0.56564089454197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Momentos consumo In-Home durante Pre-Covid 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s-ES" sz="1000" b="1" i="0" u="none" strike="noStrike" kern="1200" baseline="0">
                    <a:solidFill>
                      <a:srgbClr val="E5006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España</c:v>
                </c:pt>
                <c:pt idx="1">
                  <c:v>China</c:v>
                </c:pt>
                <c:pt idx="2">
                  <c:v>UK</c:v>
                </c:pt>
                <c:pt idx="3">
                  <c:v>US</c:v>
                </c:pt>
                <c:pt idx="4">
                  <c:v>Brasil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23.0</c:v>
                </c:pt>
                <c:pt idx="1">
                  <c:v>23.0</c:v>
                </c:pt>
                <c:pt idx="2">
                  <c:v>22.0</c:v>
                </c:pt>
                <c:pt idx="3">
                  <c:v>21.0</c:v>
                </c:pt>
                <c:pt idx="4">
                  <c:v>19.0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F4-4C80-8D7D-3E85AF65C63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 Nuevos momentos de consumo durante confinamiento</c:v>
                </c:pt>
              </c:strCache>
            </c:strRef>
          </c:tx>
          <c:spPr>
            <a:solidFill>
              <a:schemeClr val="tx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E5006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España</c:v>
                </c:pt>
                <c:pt idx="1">
                  <c:v>China</c:v>
                </c:pt>
                <c:pt idx="2">
                  <c:v>UK</c:v>
                </c:pt>
                <c:pt idx="3">
                  <c:v>US</c:v>
                </c:pt>
                <c:pt idx="4">
                  <c:v>Brasil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6.0</c:v>
                </c:pt>
                <c:pt idx="1">
                  <c:v>6.0</c:v>
                </c:pt>
                <c:pt idx="2">
                  <c:v>8.0</c:v>
                </c:pt>
                <c:pt idx="3">
                  <c:v>3.0</c:v>
                </c:pt>
                <c:pt idx="4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F4-4C80-8D7D-3E85AF65C6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23802632"/>
        <c:axId val="-2123414776"/>
      </c:barChart>
      <c:catAx>
        <c:axId val="-212380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2123414776"/>
        <c:crosses val="autoZero"/>
        <c:auto val="1"/>
        <c:lblAlgn val="ctr"/>
        <c:lblOffset val="100"/>
        <c:noMultiLvlLbl val="0"/>
      </c:catAx>
      <c:valAx>
        <c:axId val="-2123414776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-2123802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8740870663701"/>
          <c:y val="0.182661781798624"/>
          <c:w val="0.197491952886626"/>
          <c:h val="0.6419106596987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6884C-F506-4088-BEBA-13FFE7AD742B}" type="datetimeFigureOut">
              <a:rPr lang="es-ES" smtClean="0"/>
              <a:t>05/08/20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C8D62-F199-4F2E-98F3-53F0470494BC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85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="" xmlns:a16="http://schemas.microsoft.com/office/drawing/2014/main" id="{E80B1486-71DA-FC43-83F2-73B18827B3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0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7732" y="469444"/>
            <a:ext cx="5923847" cy="1018748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732" y="2293115"/>
            <a:ext cx="5923847" cy="385726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26" y="6342031"/>
            <a:ext cx="4951915" cy="383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709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1546" y="6342031"/>
            <a:ext cx="781942" cy="383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9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05/08/20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23488" y="6210313"/>
            <a:ext cx="627197" cy="51501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4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</p:sldLayoutIdLst>
  <p:hf sldNum="0" hdr="0" ftr="0" dt="0"/>
  <p:txStyles>
    <p:titleStyle>
      <a:lvl1pPr algn="l" defTabSz="359954" rtl="0" eaLnBrk="1" latinLnBrk="0" hangingPunct="1">
        <a:spcBef>
          <a:spcPct val="0"/>
        </a:spcBef>
        <a:buNone/>
        <a:defRPr sz="3149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965" indent="-269965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584925" indent="-224971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889520" indent="-179977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2204440" indent="-179977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2519360" indent="-179977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834280" indent="-179977" algn="l" defTabSz="359954" rtl="0" eaLnBrk="1" latinLnBrk="0" hangingPunct="1">
        <a:spcBef>
          <a:spcPct val="20000"/>
        </a:spcBef>
        <a:spcAft>
          <a:spcPts val="472"/>
        </a:spcAft>
        <a:buClr>
          <a:schemeClr val="accent1"/>
        </a:buClr>
        <a:buFont typeface="Wingdings 2" charset="2"/>
        <a:buChar char="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5.png"/><Relationship Id="rId6" Type="http://schemas.microsoft.com/office/2007/relationships/hdphoto" Target="../media/hdphoto2.wdp"/><Relationship Id="rId7" Type="http://schemas.openxmlformats.org/officeDocument/2006/relationships/image" Target="../media/image6.png"/><Relationship Id="rId8" Type="http://schemas.microsoft.com/office/2007/relationships/hdphoto" Target="../media/hdphoto3.wdp"/><Relationship Id="rId9" Type="http://schemas.openxmlformats.org/officeDocument/2006/relationships/image" Target="../media/image7.png"/><Relationship Id="rId10" Type="http://schemas.microsoft.com/office/2007/relationships/hdphoto" Target="../media/hdphoto4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chart" Target="../charts/chart1.xml"/><Relationship Id="rId6" Type="http://schemas.openxmlformats.org/officeDocument/2006/relationships/image" Target="../media/image8.png"/><Relationship Id="rId7" Type="http://schemas.openxmlformats.org/officeDocument/2006/relationships/image" Target="../media/image6.svg"/><Relationship Id="rId8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5" Type="http://schemas.openxmlformats.org/officeDocument/2006/relationships/image" Target="../media/image9.png"/><Relationship Id="rId6" Type="http://schemas.openxmlformats.org/officeDocument/2006/relationships/image" Target="../media/image8.svg"/><Relationship Id="rId7" Type="http://schemas.openxmlformats.org/officeDocument/2006/relationships/image" Target="../media/image10.png"/><Relationship Id="rId8" Type="http://schemas.microsoft.com/office/2007/relationships/hdphoto" Target="../media/hdphoto5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="" xmlns:a16="http://schemas.microsoft.com/office/drawing/2014/main" id="{AE06AD65-4752-F644-A74D-B9CC42390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827" y="6375527"/>
            <a:ext cx="567658" cy="507537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7C4E12A6-AB45-4D85-B7A0-CA77AED69E80}"/>
              </a:ext>
            </a:extLst>
          </p:cNvPr>
          <p:cNvSpPr/>
          <p:nvPr/>
        </p:nvSpPr>
        <p:spPr>
          <a:xfrm>
            <a:off x="1802674" y="372985"/>
            <a:ext cx="4707506" cy="959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_tradnl" sz="1600" b="1" dirty="0">
                <a:solidFill>
                  <a:schemeClr val="tx1"/>
                </a:solidFill>
              </a:rPr>
              <a:t>Para el sector automoción el canal online es una oportunidad cada vez más grande y la protección ante el virus está generando nuevos potenciales compradores.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="" xmlns:a16="http://schemas.microsoft.com/office/drawing/2014/main" id="{FB4C29D3-3B8C-4C55-889A-F106116515D3}"/>
              </a:ext>
            </a:extLst>
          </p:cNvPr>
          <p:cNvSpPr/>
          <p:nvPr/>
        </p:nvSpPr>
        <p:spPr>
          <a:xfrm>
            <a:off x="673764" y="1515309"/>
            <a:ext cx="5836416" cy="508572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90" dirty="0"/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423E8C3E-2EF3-4C8D-B4E3-F30F61448CA1}"/>
              </a:ext>
            </a:extLst>
          </p:cNvPr>
          <p:cNvSpPr/>
          <p:nvPr/>
        </p:nvSpPr>
        <p:spPr>
          <a:xfrm>
            <a:off x="3684078" y="6636843"/>
            <a:ext cx="29190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900" dirty="0"/>
              <a:t>(Fuente: Barómetro Kantar, Deloitte, Ipsos)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307EC1DD-093D-48F0-A906-CAAE8CEB9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428" y="326858"/>
            <a:ext cx="1005323" cy="100532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EE139F16-E130-403C-88B5-C28A5E505DE5}"/>
              </a:ext>
            </a:extLst>
          </p:cNvPr>
          <p:cNvSpPr/>
          <p:nvPr/>
        </p:nvSpPr>
        <p:spPr>
          <a:xfrm>
            <a:off x="689133" y="3024288"/>
            <a:ext cx="5851780" cy="637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u="sng" dirty="0">
                <a:solidFill>
                  <a:schemeClr val="tx1"/>
                </a:solidFill>
              </a:rPr>
              <a:t>Drivers de compra</a:t>
            </a:r>
            <a:endParaRPr lang="en-US" sz="1600" b="1" u="sng" dirty="0">
              <a:solidFill>
                <a:schemeClr val="tx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8549C41D-0531-4700-88BB-A372B937C579}"/>
              </a:ext>
            </a:extLst>
          </p:cNvPr>
          <p:cNvSpPr/>
          <p:nvPr/>
        </p:nvSpPr>
        <p:spPr>
          <a:xfrm>
            <a:off x="1987725" y="3624876"/>
            <a:ext cx="4354269" cy="99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3600" b="1" dirty="0">
                <a:solidFill>
                  <a:schemeClr val="tx1"/>
                </a:solidFill>
              </a:rPr>
              <a:t>55% </a:t>
            </a:r>
            <a:r>
              <a:rPr lang="es-ES" sz="1400" b="1" dirty="0">
                <a:solidFill>
                  <a:schemeClr val="tx1"/>
                </a:solidFill>
              </a:rPr>
              <a:t>Seguridad/protección del virus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7A5C82E5-C71B-4708-95D5-7A85635CFCB5}"/>
              </a:ext>
            </a:extLst>
          </p:cNvPr>
          <p:cNvSpPr/>
          <p:nvPr/>
        </p:nvSpPr>
        <p:spPr>
          <a:xfrm>
            <a:off x="1976827" y="4450041"/>
            <a:ext cx="4606818" cy="75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3600" b="1" dirty="0">
                <a:solidFill>
                  <a:schemeClr val="tx1"/>
                </a:solidFill>
              </a:rPr>
              <a:t>25% </a:t>
            </a:r>
            <a:r>
              <a:rPr lang="es-ES" sz="1400" b="1" dirty="0">
                <a:solidFill>
                  <a:schemeClr val="tx1"/>
                </a:solidFill>
              </a:rPr>
              <a:t>Condiciones de compra/leasing (descuentos, ofertas, financiación…)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="" xmlns:a16="http://schemas.microsoft.com/office/drawing/2014/main" id="{8EAAA859-E2C1-4FB0-A0C1-92A3B27B5F2B}"/>
              </a:ext>
            </a:extLst>
          </p:cNvPr>
          <p:cNvSpPr/>
          <p:nvPr/>
        </p:nvSpPr>
        <p:spPr>
          <a:xfrm>
            <a:off x="2023823" y="5550618"/>
            <a:ext cx="4432646" cy="99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3600" b="1" dirty="0">
                <a:solidFill>
                  <a:schemeClr val="tx1"/>
                </a:solidFill>
              </a:rPr>
              <a:t>20% </a:t>
            </a:r>
            <a:r>
              <a:rPr lang="es-ES" sz="1400" b="1" dirty="0">
                <a:solidFill>
                  <a:schemeClr val="tx1"/>
                </a:solidFill>
              </a:rPr>
              <a:t>Deterioro del vehículo actual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83FB4982-C4AB-4F5F-8CC9-33EF396AF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631" y="4589209"/>
            <a:ext cx="637120" cy="63712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A1136D3C-433C-4C50-A0BD-5D1B7EC651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5928" y="5488160"/>
            <a:ext cx="683877" cy="68387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8A5E341F-4282-4BEA-B651-457E2E68D4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422" y="3563540"/>
            <a:ext cx="683877" cy="683877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00A37387-4B9B-447A-998C-0849BD4E66D3}"/>
              </a:ext>
            </a:extLst>
          </p:cNvPr>
          <p:cNvSpPr/>
          <p:nvPr/>
        </p:nvSpPr>
        <p:spPr>
          <a:xfrm>
            <a:off x="924441" y="1721701"/>
            <a:ext cx="27375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latin typeface="Century Gothic" charset="0"/>
              </a:rPr>
              <a:t>15% </a:t>
            </a:r>
            <a:r>
              <a:rPr lang="es-ES" sz="1400" b="1" dirty="0"/>
              <a:t>de los potenciales compradores lo son a causa del COVID-19</a:t>
            </a:r>
            <a:endParaRPr lang="es-ES" b="1" dirty="0"/>
          </a:p>
        </p:txBody>
      </p:sp>
      <p:sp>
        <p:nvSpPr>
          <p:cNvPr id="31" name="Rectángulo 30">
            <a:extLst>
              <a:ext uri="{FF2B5EF4-FFF2-40B4-BE49-F238E27FC236}">
                <a16:creationId xmlns="" xmlns:a16="http://schemas.microsoft.com/office/drawing/2014/main" id="{517043CA-2304-47D4-B73A-7882F9305513}"/>
              </a:ext>
            </a:extLst>
          </p:cNvPr>
          <p:cNvSpPr/>
          <p:nvPr/>
        </p:nvSpPr>
        <p:spPr>
          <a:xfrm>
            <a:off x="3661988" y="1723407"/>
            <a:ext cx="26977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latin typeface="Century Gothic" charset="0"/>
              </a:rPr>
              <a:t>14%</a:t>
            </a:r>
            <a:r>
              <a:rPr lang="es-ES" sz="2800" b="1" dirty="0">
                <a:latin typeface="Century Gothic" charset="0"/>
              </a:rPr>
              <a:t> </a:t>
            </a:r>
            <a:r>
              <a:rPr lang="es-ES" sz="1400" b="1" dirty="0"/>
              <a:t>compraría su próximo coche online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232131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AE06AD65-4752-F644-A74D-B9CC42390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827" y="6375527"/>
            <a:ext cx="567658" cy="507537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BB32F8A1-E955-4DC9-A792-E35213CF3981}"/>
              </a:ext>
            </a:extLst>
          </p:cNvPr>
          <p:cNvSpPr/>
          <p:nvPr/>
        </p:nvSpPr>
        <p:spPr>
          <a:xfrm>
            <a:off x="713251" y="1491076"/>
            <a:ext cx="5851780" cy="51099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90" dirty="0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715A638D-39D0-4A76-8A5E-5731C5AA0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827" y="6375527"/>
            <a:ext cx="567658" cy="50753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EA9247EE-06D3-4FBD-BACF-7F38E4B09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419" y="362194"/>
            <a:ext cx="780629" cy="78062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3B59FFCC-F750-4909-A92D-C51F55BEC1CB}"/>
              </a:ext>
            </a:extLst>
          </p:cNvPr>
          <p:cNvSpPr/>
          <p:nvPr/>
        </p:nvSpPr>
        <p:spPr>
          <a:xfrm>
            <a:off x="1270036" y="364170"/>
            <a:ext cx="5392021" cy="959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2000" b="1" dirty="0">
                <a:solidFill>
                  <a:schemeClr val="tx1"/>
                </a:solidFill>
              </a:rPr>
              <a:t>En la última semana de la desescalada, el consumo fuera del hogar recupera </a:t>
            </a:r>
            <a:br>
              <a:rPr lang="es-ES" sz="2000" b="1" dirty="0">
                <a:solidFill>
                  <a:schemeClr val="tx1"/>
                </a:solidFill>
              </a:rPr>
            </a:br>
            <a:r>
              <a:rPr lang="es-ES" sz="2000" b="1" dirty="0">
                <a:solidFill>
                  <a:schemeClr val="tx1"/>
                </a:solidFill>
              </a:rPr>
              <a:t>casi el 70% de su tráfico precovid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67BB7A-E180-476E-9582-F02507E3846F}"/>
              </a:ext>
            </a:extLst>
          </p:cNvPr>
          <p:cNvSpPr/>
          <p:nvPr/>
        </p:nvSpPr>
        <p:spPr>
          <a:xfrm>
            <a:off x="3922972" y="6601036"/>
            <a:ext cx="2602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900" dirty="0"/>
              <a:t>(Fuente: Kantar Worldpanel / YouGov COVID-19 Monitor)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xmlns="" id="{5DB794D9-6CE7-473F-BB6C-68A8A9414153}"/>
              </a:ext>
            </a:extLst>
          </p:cNvPr>
          <p:cNvSpPr/>
          <p:nvPr/>
        </p:nvSpPr>
        <p:spPr>
          <a:xfrm>
            <a:off x="1034030" y="1648871"/>
            <a:ext cx="5379300" cy="637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Los españoles siguen evitando lugares concurridos</a:t>
            </a: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xmlns="" id="{71408067-4A6C-442F-9D7A-BDA03657CA96}"/>
              </a:ext>
            </a:extLst>
          </p:cNvPr>
          <p:cNvSpPr/>
          <p:nvPr/>
        </p:nvSpPr>
        <p:spPr>
          <a:xfrm>
            <a:off x="1684992" y="4361538"/>
            <a:ext cx="4744925" cy="637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400" b="1" dirty="0">
                <a:solidFill>
                  <a:schemeClr val="tx1"/>
                </a:solidFill>
              </a:rPr>
              <a:t>En España, durante COVID se han generado +6 momentos de consumo semanales dentro del hogar</a:t>
            </a: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xmlns="" id="{AFC79046-28E1-48E8-9321-532805E42B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42979"/>
              </p:ext>
            </p:extLst>
          </p:nvPr>
        </p:nvGraphicFramePr>
        <p:xfrm>
          <a:off x="801488" y="2300259"/>
          <a:ext cx="5684574" cy="192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áfico 6" descr="América en el globo terráqueo">
            <a:extLst>
              <a:ext uri="{FF2B5EF4-FFF2-40B4-BE49-F238E27FC236}">
                <a16:creationId xmlns:a16="http://schemas.microsoft.com/office/drawing/2014/main" xmlns="" id="{02655BF1-AC69-4925-9F1B-5360B329E4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81469" y="4349404"/>
            <a:ext cx="637120" cy="63712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8E29085F-2A32-4F7C-8CC6-7D2283661340}"/>
              </a:ext>
            </a:extLst>
          </p:cNvPr>
          <p:cNvSpPr/>
          <p:nvPr/>
        </p:nvSpPr>
        <p:spPr>
          <a:xfrm>
            <a:off x="1554252" y="2308020"/>
            <a:ext cx="3356709" cy="197947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>
                <a:solidFill>
                  <a:srgbClr val="E50060"/>
                </a:solidFill>
              </a:rPr>
              <a:t>CONFINAMIENTO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683F9244-F513-4AF1-B679-6ACBC047C3DF}"/>
              </a:ext>
            </a:extLst>
          </p:cNvPr>
          <p:cNvSpPr/>
          <p:nvPr/>
        </p:nvSpPr>
        <p:spPr>
          <a:xfrm>
            <a:off x="4962638" y="2308019"/>
            <a:ext cx="1342912" cy="197947"/>
          </a:xfrm>
          <a:prstGeom prst="rect">
            <a:avLst/>
          </a:prstGeom>
          <a:solidFill>
            <a:srgbClr val="FFFFFF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>
                <a:solidFill>
                  <a:srgbClr val="E50060"/>
                </a:solidFill>
              </a:rPr>
              <a:t>DESESCALADA</a:t>
            </a:r>
          </a:p>
        </p:txBody>
      </p:sp>
      <p:graphicFrame>
        <p:nvGraphicFramePr>
          <p:cNvPr id="22" name="Marcador de contenido 5">
            <a:extLst>
              <a:ext uri="{FF2B5EF4-FFF2-40B4-BE49-F238E27FC236}">
                <a16:creationId xmlns:a16="http://schemas.microsoft.com/office/drawing/2014/main" xmlns="" id="{88E15631-EC47-47AE-9232-6C874F36E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148861"/>
              </p:ext>
            </p:extLst>
          </p:nvPr>
        </p:nvGraphicFramePr>
        <p:xfrm>
          <a:off x="857905" y="4859493"/>
          <a:ext cx="5534904" cy="169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931726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xmlns="" id="{AE06AD65-4752-F644-A74D-B9CC42390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827" y="6375527"/>
            <a:ext cx="567658" cy="50753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xmlns="" id="{715A638D-39D0-4A76-8A5E-5731C5AA0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827" y="6375527"/>
            <a:ext cx="567658" cy="50753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xmlns="" id="{EA9247EE-06D3-4FBD-BACF-7F38E4B09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419" y="362194"/>
            <a:ext cx="780629" cy="78062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3B59FFCC-F750-4909-A92D-C51F55BEC1CB}"/>
              </a:ext>
            </a:extLst>
          </p:cNvPr>
          <p:cNvSpPr/>
          <p:nvPr/>
        </p:nvSpPr>
        <p:spPr>
          <a:xfrm>
            <a:off x="1191071" y="389704"/>
            <a:ext cx="5255509" cy="1355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600" b="1" dirty="0"/>
              <a:t>Más de la mitad de los españoles compra en tiendas físicas con la misma frecuencia de antes del Covid. Mientras que un 38% ha incrementado la compra online</a:t>
            </a:r>
            <a:endParaRPr lang="en-US" sz="600" b="1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7367BB7A-E180-476E-9582-F02507E3846F}"/>
              </a:ext>
            </a:extLst>
          </p:cNvPr>
          <p:cNvSpPr/>
          <p:nvPr/>
        </p:nvSpPr>
        <p:spPr>
          <a:xfrm>
            <a:off x="3883486" y="6601036"/>
            <a:ext cx="26420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800" dirty="0"/>
              <a:t>(Fuente: Kantar Barómetro COVID – Ola 1, 4 y 6</a:t>
            </a:r>
            <a:r>
              <a:rPr lang="es-ES" sz="1000" dirty="0"/>
              <a:t>)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xmlns="" id="{70714BD0-3D6A-450F-83F2-9035DFA9B44E}"/>
              </a:ext>
            </a:extLst>
          </p:cNvPr>
          <p:cNvSpPr/>
          <p:nvPr/>
        </p:nvSpPr>
        <p:spPr>
          <a:xfrm>
            <a:off x="673767" y="1543351"/>
            <a:ext cx="5851780" cy="50642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991" tIns="47995" rIns="95991" bIns="4799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89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xmlns="" id="{20726C5F-7127-4E6E-8300-4D0F3025845B}"/>
              </a:ext>
            </a:extLst>
          </p:cNvPr>
          <p:cNvSpPr/>
          <p:nvPr/>
        </p:nvSpPr>
        <p:spPr>
          <a:xfrm>
            <a:off x="898928" y="4045198"/>
            <a:ext cx="5839794" cy="637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% COMPRA EN TIENDAS ONLINE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39" name="Rectángulo 138">
            <a:extLst>
              <a:ext uri="{FF2B5EF4-FFF2-40B4-BE49-F238E27FC236}">
                <a16:creationId xmlns:a16="http://schemas.microsoft.com/office/drawing/2014/main" xmlns="" id="{849FCD38-3E15-4068-9D3B-7CA72C12D131}"/>
              </a:ext>
            </a:extLst>
          </p:cNvPr>
          <p:cNvSpPr/>
          <p:nvPr/>
        </p:nvSpPr>
        <p:spPr>
          <a:xfrm>
            <a:off x="1944356" y="2191300"/>
            <a:ext cx="1234989" cy="319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tx1"/>
                </a:solidFill>
              </a:rPr>
              <a:t>INICIO DE CUARENTENA</a:t>
            </a:r>
          </a:p>
        </p:txBody>
      </p:sp>
      <p:sp>
        <p:nvSpPr>
          <p:cNvPr id="141" name="Rectángulo 140">
            <a:extLst>
              <a:ext uri="{FF2B5EF4-FFF2-40B4-BE49-F238E27FC236}">
                <a16:creationId xmlns:a16="http://schemas.microsoft.com/office/drawing/2014/main" xmlns="" id="{4EEB7DE4-C9A6-49A0-ABCF-1B7C1E097410}"/>
              </a:ext>
            </a:extLst>
          </p:cNvPr>
          <p:cNvSpPr/>
          <p:nvPr/>
        </p:nvSpPr>
        <p:spPr>
          <a:xfrm>
            <a:off x="810527" y="1591524"/>
            <a:ext cx="5825655" cy="637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% COMPRA EN TIENDAS FÍSICAS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xmlns="" id="{A93D35E5-DFBC-41BF-A176-34DDF6073147}"/>
              </a:ext>
            </a:extLst>
          </p:cNvPr>
          <p:cNvSpPr/>
          <p:nvPr/>
        </p:nvSpPr>
        <p:spPr>
          <a:xfrm>
            <a:off x="810527" y="2779405"/>
            <a:ext cx="1040528" cy="282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>
                <a:solidFill>
                  <a:schemeClr val="tx1"/>
                </a:solidFill>
              </a:rPr>
              <a:t>INCREMENTO</a:t>
            </a:r>
            <a:r>
              <a:rPr lang="es-ES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xmlns="" id="{C1557288-53B1-4488-ABD6-FC6FF0449117}"/>
              </a:ext>
            </a:extLst>
          </p:cNvPr>
          <p:cNvSpPr/>
          <p:nvPr/>
        </p:nvSpPr>
        <p:spPr>
          <a:xfrm>
            <a:off x="800931" y="3223992"/>
            <a:ext cx="1040528" cy="282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>
                <a:solidFill>
                  <a:schemeClr val="tx1"/>
                </a:solidFill>
              </a:rPr>
              <a:t>IGUAL QUE ANTES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5338C120-4B4E-47BD-A487-CC11DB6AC683}"/>
              </a:ext>
            </a:extLst>
          </p:cNvPr>
          <p:cNvSpPr/>
          <p:nvPr/>
        </p:nvSpPr>
        <p:spPr>
          <a:xfrm>
            <a:off x="810527" y="3611973"/>
            <a:ext cx="1040528" cy="282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>
                <a:solidFill>
                  <a:schemeClr val="tx1"/>
                </a:solidFill>
              </a:rPr>
              <a:t>REDUCIDO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xmlns="" id="{F5D859D3-9C9B-4C99-8298-9815144DEFBA}"/>
              </a:ext>
            </a:extLst>
          </p:cNvPr>
          <p:cNvSpPr/>
          <p:nvPr/>
        </p:nvSpPr>
        <p:spPr>
          <a:xfrm>
            <a:off x="2146186" y="2498103"/>
            <a:ext cx="1360620" cy="303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" dirty="0">
              <a:solidFill>
                <a:schemeClr val="tx1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xmlns="" id="{0385D941-CF98-4F43-9ECB-B11EFDF9DFED}"/>
              </a:ext>
            </a:extLst>
          </p:cNvPr>
          <p:cNvSpPr/>
          <p:nvPr/>
        </p:nvSpPr>
        <p:spPr>
          <a:xfrm>
            <a:off x="4434970" y="2498103"/>
            <a:ext cx="1360620" cy="303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" dirty="0">
              <a:solidFill>
                <a:schemeClr val="tx1"/>
              </a:solidFill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4052F61F-3BFA-47A3-B305-293BC06642D8}"/>
              </a:ext>
            </a:extLst>
          </p:cNvPr>
          <p:cNvSpPr/>
          <p:nvPr/>
        </p:nvSpPr>
        <p:spPr>
          <a:xfrm>
            <a:off x="1732875" y="2455486"/>
            <a:ext cx="1703579" cy="282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</a:rPr>
              <a:t>(Ola 1: 17-22 Marzo)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xmlns="" id="{87AC58B6-9CC8-4C1F-9F79-B0171F5A4D7A}"/>
              </a:ext>
            </a:extLst>
          </p:cNvPr>
          <p:cNvSpPr/>
          <p:nvPr/>
        </p:nvSpPr>
        <p:spPr>
          <a:xfrm>
            <a:off x="1707027" y="2774152"/>
            <a:ext cx="1729427" cy="32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15%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xmlns="" id="{33D0CEB8-EC2A-43A0-9D2C-0F133637E6AE}"/>
              </a:ext>
            </a:extLst>
          </p:cNvPr>
          <p:cNvSpPr/>
          <p:nvPr/>
        </p:nvSpPr>
        <p:spPr>
          <a:xfrm>
            <a:off x="4549745" y="2424598"/>
            <a:ext cx="1703579" cy="282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</a:rPr>
              <a:t>(Ola 6 - Junio)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8136123E-52DB-4671-B8D6-7C4E47A7D76B}"/>
              </a:ext>
            </a:extLst>
          </p:cNvPr>
          <p:cNvSpPr/>
          <p:nvPr/>
        </p:nvSpPr>
        <p:spPr>
          <a:xfrm>
            <a:off x="2226522" y="3198409"/>
            <a:ext cx="716284" cy="32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36%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xmlns="" id="{44F5FB54-43A7-4177-A1EE-3301D5FAADD3}"/>
              </a:ext>
            </a:extLst>
          </p:cNvPr>
          <p:cNvSpPr/>
          <p:nvPr/>
        </p:nvSpPr>
        <p:spPr>
          <a:xfrm>
            <a:off x="2213597" y="3596080"/>
            <a:ext cx="716285" cy="32232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E50060"/>
                </a:solidFill>
              </a:rPr>
              <a:t>50%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6210570B-04D7-4836-B302-40EE0CB21D7A}"/>
              </a:ext>
            </a:extLst>
          </p:cNvPr>
          <p:cNvSpPr/>
          <p:nvPr/>
        </p:nvSpPr>
        <p:spPr>
          <a:xfrm>
            <a:off x="3315827" y="2170590"/>
            <a:ext cx="1234989" cy="319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tx1"/>
                </a:solidFill>
              </a:rPr>
              <a:t>CONFINAMIENTO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xmlns="" id="{584C3AB9-4E9B-469C-8D88-832413156D1C}"/>
              </a:ext>
            </a:extLst>
          </p:cNvPr>
          <p:cNvSpPr/>
          <p:nvPr/>
        </p:nvSpPr>
        <p:spPr>
          <a:xfrm>
            <a:off x="3079139" y="2434608"/>
            <a:ext cx="1703579" cy="282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</a:rPr>
              <a:t>(Ola 4: 24-27 Abril)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xmlns="" id="{BB541C86-DB5E-463E-9C38-215779EF07A8}"/>
              </a:ext>
            </a:extLst>
          </p:cNvPr>
          <p:cNvSpPr/>
          <p:nvPr/>
        </p:nvSpPr>
        <p:spPr>
          <a:xfrm>
            <a:off x="4738663" y="2170590"/>
            <a:ext cx="1234989" cy="306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tx1"/>
                </a:solidFill>
              </a:rPr>
              <a:t>NUEVA NORMALIDAD</a:t>
            </a: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xmlns="" id="{27A42BD6-9F3B-4833-AE7C-89D4BDC1508B}"/>
              </a:ext>
            </a:extLst>
          </p:cNvPr>
          <p:cNvSpPr/>
          <p:nvPr/>
        </p:nvSpPr>
        <p:spPr>
          <a:xfrm>
            <a:off x="1953881" y="4607984"/>
            <a:ext cx="1234989" cy="319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tx1"/>
                </a:solidFill>
              </a:rPr>
              <a:t>INICIO DE CUARENTENA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xmlns="" id="{383E9C28-317A-45E1-835B-DD67F19E6930}"/>
              </a:ext>
            </a:extLst>
          </p:cNvPr>
          <p:cNvSpPr/>
          <p:nvPr/>
        </p:nvSpPr>
        <p:spPr>
          <a:xfrm>
            <a:off x="962927" y="5202815"/>
            <a:ext cx="1040528" cy="282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>
                <a:solidFill>
                  <a:schemeClr val="tx1"/>
                </a:solidFill>
              </a:rPr>
              <a:t>INCREMENTO</a:t>
            </a:r>
            <a:r>
              <a:rPr lang="es-ES" sz="11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xmlns="" id="{CB975FEB-5E3B-4DF3-86C1-83E0A35D2E29}"/>
              </a:ext>
            </a:extLst>
          </p:cNvPr>
          <p:cNvSpPr/>
          <p:nvPr/>
        </p:nvSpPr>
        <p:spPr>
          <a:xfrm>
            <a:off x="953331" y="5647402"/>
            <a:ext cx="1040528" cy="282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>
                <a:solidFill>
                  <a:schemeClr val="tx1"/>
                </a:solidFill>
              </a:rPr>
              <a:t>IGUAL QUE ANTES 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xmlns="" id="{E5C5D141-6B8B-4DCA-A531-200170B19E67}"/>
              </a:ext>
            </a:extLst>
          </p:cNvPr>
          <p:cNvSpPr/>
          <p:nvPr/>
        </p:nvSpPr>
        <p:spPr>
          <a:xfrm>
            <a:off x="962927" y="6035383"/>
            <a:ext cx="1040528" cy="282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b="1" dirty="0">
                <a:solidFill>
                  <a:schemeClr val="tx1"/>
                </a:solidFill>
              </a:rPr>
              <a:t>REDUCIDO</a:t>
            </a: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xmlns="" id="{941391C0-DA6D-4E35-A6BA-2C0B8AA133AF}"/>
              </a:ext>
            </a:extLst>
          </p:cNvPr>
          <p:cNvSpPr/>
          <p:nvPr/>
        </p:nvSpPr>
        <p:spPr>
          <a:xfrm>
            <a:off x="2155711" y="4914787"/>
            <a:ext cx="1360620" cy="303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" dirty="0">
              <a:solidFill>
                <a:schemeClr val="tx1"/>
              </a:solidFill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xmlns="" id="{03A81BA3-7F66-4919-9676-E62CA8443C85}"/>
              </a:ext>
            </a:extLst>
          </p:cNvPr>
          <p:cNvSpPr/>
          <p:nvPr/>
        </p:nvSpPr>
        <p:spPr>
          <a:xfrm>
            <a:off x="4444495" y="4914787"/>
            <a:ext cx="1360620" cy="303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" dirty="0">
              <a:solidFill>
                <a:schemeClr val="tx1"/>
              </a:solidFill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xmlns="" id="{C22AB7AF-EEDD-480B-AA6E-2B247BA4BCFE}"/>
              </a:ext>
            </a:extLst>
          </p:cNvPr>
          <p:cNvSpPr/>
          <p:nvPr/>
        </p:nvSpPr>
        <p:spPr>
          <a:xfrm>
            <a:off x="1742400" y="4872170"/>
            <a:ext cx="1703579" cy="282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</a:rPr>
              <a:t>(Ola 1: 17-22 Marzo)</a:t>
            </a: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xmlns="" id="{AADFC7AC-5217-40C3-9616-03FC16D2D153}"/>
              </a:ext>
            </a:extLst>
          </p:cNvPr>
          <p:cNvSpPr/>
          <p:nvPr/>
        </p:nvSpPr>
        <p:spPr>
          <a:xfrm>
            <a:off x="4559270" y="4841282"/>
            <a:ext cx="1703579" cy="282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</a:rPr>
              <a:t>(Ola 6 - Junio)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xmlns="" id="{A30E4C8E-CAA0-4E0C-8BC7-50E8A1E4BE56}"/>
              </a:ext>
            </a:extLst>
          </p:cNvPr>
          <p:cNvSpPr/>
          <p:nvPr/>
        </p:nvSpPr>
        <p:spPr>
          <a:xfrm>
            <a:off x="3325352" y="4587274"/>
            <a:ext cx="1234989" cy="319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tx1"/>
                </a:solidFill>
              </a:rPr>
              <a:t>CONFINAMIENTO</a:t>
            </a:r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xmlns="" id="{479E9E6A-3912-47E5-8459-78F2B4B1EC12}"/>
              </a:ext>
            </a:extLst>
          </p:cNvPr>
          <p:cNvSpPr/>
          <p:nvPr/>
        </p:nvSpPr>
        <p:spPr>
          <a:xfrm>
            <a:off x="3088664" y="4851292"/>
            <a:ext cx="1703579" cy="282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800" dirty="0">
                <a:solidFill>
                  <a:schemeClr val="tx1"/>
                </a:solidFill>
              </a:rPr>
              <a:t>(Ola 4: 24-27 Abril)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xmlns="" id="{31C648E0-3DD4-4DA9-B93E-8643D3863FB4}"/>
              </a:ext>
            </a:extLst>
          </p:cNvPr>
          <p:cNvSpPr/>
          <p:nvPr/>
        </p:nvSpPr>
        <p:spPr>
          <a:xfrm>
            <a:off x="4746782" y="4575041"/>
            <a:ext cx="1234989" cy="319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b="1" dirty="0">
                <a:solidFill>
                  <a:schemeClr val="tx1"/>
                </a:solidFill>
              </a:rPr>
              <a:t>NUEVA NORMALIDAD</a:t>
            </a: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xmlns="" id="{2F3B4CBA-15F0-4ACF-A550-9F937E32830D}"/>
              </a:ext>
            </a:extLst>
          </p:cNvPr>
          <p:cNvSpPr/>
          <p:nvPr/>
        </p:nvSpPr>
        <p:spPr>
          <a:xfrm>
            <a:off x="3575561" y="2766318"/>
            <a:ext cx="703385" cy="3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9%</a:t>
            </a:r>
          </a:p>
        </p:txBody>
      </p:sp>
      <p:sp>
        <p:nvSpPr>
          <p:cNvPr id="90" name="Rectángulo 89">
            <a:extLst>
              <a:ext uri="{FF2B5EF4-FFF2-40B4-BE49-F238E27FC236}">
                <a16:creationId xmlns:a16="http://schemas.microsoft.com/office/drawing/2014/main" xmlns="" id="{4ADEA4AA-C3B8-48E3-BA9D-433653F7E1D3}"/>
              </a:ext>
            </a:extLst>
          </p:cNvPr>
          <p:cNvSpPr/>
          <p:nvPr/>
        </p:nvSpPr>
        <p:spPr>
          <a:xfrm>
            <a:off x="3531792" y="3200550"/>
            <a:ext cx="703386" cy="32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30%</a:t>
            </a:r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xmlns="" id="{84B4420C-7E3A-4833-9F83-45EDD481E625}"/>
              </a:ext>
            </a:extLst>
          </p:cNvPr>
          <p:cNvSpPr/>
          <p:nvPr/>
        </p:nvSpPr>
        <p:spPr>
          <a:xfrm>
            <a:off x="3546097" y="3597502"/>
            <a:ext cx="703386" cy="32232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E50060"/>
                </a:solidFill>
              </a:rPr>
              <a:t>61%</a:t>
            </a:r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xmlns="" id="{4B687DDD-5448-491C-8153-2B61972DBBBC}"/>
              </a:ext>
            </a:extLst>
          </p:cNvPr>
          <p:cNvSpPr/>
          <p:nvPr/>
        </p:nvSpPr>
        <p:spPr>
          <a:xfrm>
            <a:off x="4976999" y="2766318"/>
            <a:ext cx="703385" cy="3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19%</a:t>
            </a:r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xmlns="" id="{CEBCBE75-BEBC-4E06-8E4F-34B359E1969A}"/>
              </a:ext>
            </a:extLst>
          </p:cNvPr>
          <p:cNvSpPr/>
          <p:nvPr/>
        </p:nvSpPr>
        <p:spPr>
          <a:xfrm>
            <a:off x="4964099" y="3222311"/>
            <a:ext cx="716285" cy="32232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E50060"/>
                </a:solidFill>
              </a:rPr>
              <a:t>55%</a:t>
            </a: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xmlns="" id="{B3B7F4D3-E555-4818-B586-2D2421F5964F}"/>
              </a:ext>
            </a:extLst>
          </p:cNvPr>
          <p:cNvSpPr/>
          <p:nvPr/>
        </p:nvSpPr>
        <p:spPr>
          <a:xfrm>
            <a:off x="4469851" y="3607399"/>
            <a:ext cx="1729427" cy="32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26%</a:t>
            </a: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xmlns="" id="{90C6CBF6-69F4-4325-9128-B46DF13462BE}"/>
              </a:ext>
            </a:extLst>
          </p:cNvPr>
          <p:cNvSpPr/>
          <p:nvPr/>
        </p:nvSpPr>
        <p:spPr>
          <a:xfrm>
            <a:off x="1765464" y="5221945"/>
            <a:ext cx="1729427" cy="32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32%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xmlns="" id="{5BD37BF1-10F2-4B63-99DF-80D8599F3493}"/>
              </a:ext>
            </a:extLst>
          </p:cNvPr>
          <p:cNvSpPr/>
          <p:nvPr/>
        </p:nvSpPr>
        <p:spPr>
          <a:xfrm>
            <a:off x="2284959" y="5646202"/>
            <a:ext cx="716284" cy="32232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smtClean="0">
                <a:solidFill>
                  <a:srgbClr val="E50060"/>
                </a:solidFill>
              </a:rPr>
              <a:t>55%</a:t>
            </a:r>
            <a:endParaRPr lang="es-ES" sz="2000" b="1" dirty="0">
              <a:solidFill>
                <a:srgbClr val="E50060"/>
              </a:solidFill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xmlns="" id="{7A66074E-5EE2-4B90-9E4B-06366E158CD3}"/>
              </a:ext>
            </a:extLst>
          </p:cNvPr>
          <p:cNvSpPr/>
          <p:nvPr/>
        </p:nvSpPr>
        <p:spPr>
          <a:xfrm>
            <a:off x="1765463" y="6059766"/>
            <a:ext cx="1729427" cy="32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16%</a:t>
            </a: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xmlns="" id="{75E1D47E-3C08-425B-B89E-3D10560FC62A}"/>
              </a:ext>
            </a:extLst>
          </p:cNvPr>
          <p:cNvSpPr/>
          <p:nvPr/>
        </p:nvSpPr>
        <p:spPr>
          <a:xfrm>
            <a:off x="3633998" y="5214111"/>
            <a:ext cx="703385" cy="325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31%</a:t>
            </a: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xmlns="" id="{2E3561CC-B674-470F-8F1A-B656EA1EEDE7}"/>
              </a:ext>
            </a:extLst>
          </p:cNvPr>
          <p:cNvSpPr/>
          <p:nvPr/>
        </p:nvSpPr>
        <p:spPr>
          <a:xfrm>
            <a:off x="3590229" y="5648343"/>
            <a:ext cx="703386" cy="32232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E50060"/>
                </a:solidFill>
              </a:rPr>
              <a:t>44%</a:t>
            </a: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xmlns="" id="{DB4CA736-CFBB-4A1D-BF62-9395F52C2D6C}"/>
              </a:ext>
            </a:extLst>
          </p:cNvPr>
          <p:cNvSpPr/>
          <p:nvPr/>
        </p:nvSpPr>
        <p:spPr>
          <a:xfrm>
            <a:off x="3126850" y="6055192"/>
            <a:ext cx="1729427" cy="32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25%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xmlns="" id="{3DC4E8D6-19A9-40AE-B79C-13C182BCCC25}"/>
              </a:ext>
            </a:extLst>
          </p:cNvPr>
          <p:cNvSpPr/>
          <p:nvPr/>
        </p:nvSpPr>
        <p:spPr>
          <a:xfrm>
            <a:off x="5035436" y="5214111"/>
            <a:ext cx="703385" cy="32558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E50060"/>
                </a:solidFill>
              </a:rPr>
              <a:t>38%</a:t>
            </a:r>
          </a:p>
        </p:txBody>
      </p:sp>
      <p:sp>
        <p:nvSpPr>
          <p:cNvPr id="102" name="Rectángulo 101">
            <a:extLst>
              <a:ext uri="{FF2B5EF4-FFF2-40B4-BE49-F238E27FC236}">
                <a16:creationId xmlns:a16="http://schemas.microsoft.com/office/drawing/2014/main" xmlns="" id="{EF7C8730-C326-42B9-9E00-295979497B73}"/>
              </a:ext>
            </a:extLst>
          </p:cNvPr>
          <p:cNvSpPr/>
          <p:nvPr/>
        </p:nvSpPr>
        <p:spPr>
          <a:xfrm>
            <a:off x="4556168" y="5641436"/>
            <a:ext cx="1729427" cy="32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49%</a:t>
            </a: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xmlns="" id="{A054856C-1566-4729-B755-7640B7E22B6C}"/>
              </a:ext>
            </a:extLst>
          </p:cNvPr>
          <p:cNvSpPr/>
          <p:nvPr/>
        </p:nvSpPr>
        <p:spPr>
          <a:xfrm>
            <a:off x="4528288" y="6055192"/>
            <a:ext cx="1729427" cy="32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chemeClr val="tx1"/>
                </a:solidFill>
              </a:rPr>
              <a:t>12%</a:t>
            </a:r>
          </a:p>
        </p:txBody>
      </p:sp>
      <p:pic>
        <p:nvPicPr>
          <p:cNvPr id="3" name="Gráfico 2" descr="Internet">
            <a:extLst>
              <a:ext uri="{FF2B5EF4-FFF2-40B4-BE49-F238E27FC236}">
                <a16:creationId xmlns:a16="http://schemas.microsoft.com/office/drawing/2014/main" xmlns="" id="{C957267E-2E7B-48DC-96EB-A9ED6876F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66007" y="4123831"/>
            <a:ext cx="502784" cy="502784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180D7561-16BF-41F6-8828-ABF689110DB9}"/>
              </a:ext>
            </a:extLst>
          </p:cNvPr>
          <p:cNvCxnSpPr>
            <a:cxnSpLocks/>
          </p:cNvCxnSpPr>
          <p:nvPr/>
        </p:nvCxnSpPr>
        <p:spPr>
          <a:xfrm>
            <a:off x="3265466" y="4731370"/>
            <a:ext cx="24073" cy="155331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ector recto 103">
            <a:extLst>
              <a:ext uri="{FF2B5EF4-FFF2-40B4-BE49-F238E27FC236}">
                <a16:creationId xmlns:a16="http://schemas.microsoft.com/office/drawing/2014/main" xmlns="" id="{17B23969-149C-40A7-A544-79993A6A21BC}"/>
              </a:ext>
            </a:extLst>
          </p:cNvPr>
          <p:cNvCxnSpPr>
            <a:cxnSpLocks/>
          </p:cNvCxnSpPr>
          <p:nvPr/>
        </p:nvCxnSpPr>
        <p:spPr>
          <a:xfrm>
            <a:off x="4628324" y="4767638"/>
            <a:ext cx="4507" cy="156228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xmlns="" id="{7D6C8D76-750D-4B56-A1FE-791EA3D069F8}"/>
              </a:ext>
            </a:extLst>
          </p:cNvPr>
          <p:cNvCxnSpPr>
            <a:cxnSpLocks/>
          </p:cNvCxnSpPr>
          <p:nvPr/>
        </p:nvCxnSpPr>
        <p:spPr>
          <a:xfrm>
            <a:off x="3247129" y="2403343"/>
            <a:ext cx="24073" cy="155331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ector recto 105">
            <a:extLst>
              <a:ext uri="{FF2B5EF4-FFF2-40B4-BE49-F238E27FC236}">
                <a16:creationId xmlns:a16="http://schemas.microsoft.com/office/drawing/2014/main" xmlns="" id="{24CEF0C9-BF67-4447-8694-C9677EEEBB93}"/>
              </a:ext>
            </a:extLst>
          </p:cNvPr>
          <p:cNvCxnSpPr>
            <a:cxnSpLocks/>
          </p:cNvCxnSpPr>
          <p:nvPr/>
        </p:nvCxnSpPr>
        <p:spPr>
          <a:xfrm>
            <a:off x="4609987" y="2449136"/>
            <a:ext cx="4507" cy="1562289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Imagen 106">
            <a:extLst>
              <a:ext uri="{FF2B5EF4-FFF2-40B4-BE49-F238E27FC236}">
                <a16:creationId xmlns:a16="http://schemas.microsoft.com/office/drawing/2014/main" xmlns="" id="{B014283F-1E94-40B8-924E-341AA76B91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8527" y="1728860"/>
            <a:ext cx="404928" cy="40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50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Citable">
  <a:themeElements>
    <a:clrScheme name="Ci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Ci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Quotable" id="{39EC5628-30ED-4578-ACD8-9820EDB8E15A}" vid="{ACECE1E4-636E-48DB-87ED-4A76DC93378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6C4231D53B7C4BAD1B678FCB886996" ma:contentTypeVersion="13" ma:contentTypeDescription="Create a new document." ma:contentTypeScope="" ma:versionID="2ab62130229d48dc113f0be86a325d09">
  <xsd:schema xmlns:xsd="http://www.w3.org/2001/XMLSchema" xmlns:xs="http://www.w3.org/2001/XMLSchema" xmlns:p="http://schemas.microsoft.com/office/2006/metadata/properties" xmlns:ns3="4e867c8d-254c-4888-977f-a2851557ea8d" xmlns:ns4="8cf1bef8-e9f2-4e8c-b484-5eba952334a0" targetNamespace="http://schemas.microsoft.com/office/2006/metadata/properties" ma:root="true" ma:fieldsID="c3a847471e3ae4777ffab257a7aa15b2" ns3:_="" ns4:_="">
    <xsd:import namespace="4e867c8d-254c-4888-977f-a2851557ea8d"/>
    <xsd:import namespace="8cf1bef8-e9f2-4e8c-b484-5eba952334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67c8d-254c-4888-977f-a2851557ea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ef8-e9f2-4e8c-b484-5eba952334a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AE71EB-BE07-4070-B8DB-45958D1B1E49}">
  <ds:schemaRefs>
    <ds:schemaRef ds:uri="http://schemas.microsoft.com/office/2006/metadata/properties"/>
    <ds:schemaRef ds:uri="8cf1bef8-e9f2-4e8c-b484-5eba952334a0"/>
    <ds:schemaRef ds:uri="http://schemas.microsoft.com/office/2006/documentManagement/types"/>
    <ds:schemaRef ds:uri="4e867c8d-254c-4888-977f-a2851557ea8d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7189C47-E068-4A44-961C-47868B4B6B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AE817B-5FD2-4664-B9CC-B7FAD551F8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67c8d-254c-4888-977f-a2851557ea8d"/>
    <ds:schemaRef ds:uri="8cf1bef8-e9f2-4e8c-b484-5eba952334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8</TotalTime>
  <Words>299</Words>
  <Application>Microsoft Macintosh PowerPoint</Application>
  <PresentationFormat>Personalizado</PresentationFormat>
  <Paragraphs>54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1_Citable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Ariane Langsfeld</dc:creator>
  <cp:lastModifiedBy>Veronica Ferrer Romero</cp:lastModifiedBy>
  <cp:revision>354</cp:revision>
  <dcterms:created xsi:type="dcterms:W3CDTF">2020-04-16T08:53:35Z</dcterms:created>
  <dcterms:modified xsi:type="dcterms:W3CDTF">2020-08-05T16:55:55Z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0x0101005B6C4231D53B7C4BAD1B678FCB886996</vt:lpwstr>
  </property>
</Properties>
</file>